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371" r:id="rId3"/>
    <p:sldId id="372" r:id="rId4"/>
    <p:sldId id="373" r:id="rId5"/>
    <p:sldId id="274" r:id="rId6"/>
    <p:sldId id="369" r:id="rId7"/>
    <p:sldId id="361" r:id="rId8"/>
    <p:sldId id="286" r:id="rId9"/>
    <p:sldId id="370" r:id="rId10"/>
    <p:sldId id="374" r:id="rId11"/>
    <p:sldId id="375" r:id="rId1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96C7"/>
    <a:srgbClr val="95DEF4"/>
    <a:srgbClr val="404040"/>
    <a:srgbClr val="AFABAB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15" autoAdjust="0"/>
    <p:restoredTop sz="70576"/>
  </p:normalViewPr>
  <p:slideViewPr>
    <p:cSldViewPr snapToGrid="0" showGuides="1">
      <p:cViewPr varScale="1">
        <p:scale>
          <a:sx n="81" d="100"/>
          <a:sy n="81" d="100"/>
        </p:scale>
        <p:origin x="1500" y="84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5DC6E5-192D-4AC4-BE19-40D90BBCFBCC}" type="datetimeFigureOut">
              <a:rPr lang="ru-RU" smtClean="0"/>
              <a:t>24.10.2019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562" y="4785598"/>
            <a:ext cx="5444490" cy="3915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939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01CE6B-EA68-4240-BDDD-10B5CE9240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3156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01CE6B-EA68-4240-BDDD-10B5CE924002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9175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01CE6B-EA68-4240-BDDD-10B5CE924002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9360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98FD45-E696-4060-9090-6990B90124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22DE48E-05DF-4F36-8243-158A7AF16D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AEA313A-42C9-4388-9C56-0831FBB8823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BBDDA33-3D68-4ED1-A531-B92A2C5A8910}" type="datetimeFigureOut">
              <a:rPr lang="ru-RU" smtClean="0"/>
              <a:t>24.10.2019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15BA9F5-EA52-4C34-8B11-0DEBEEE3F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37C5CA7-A925-4D15-B9B7-D6F685356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0CE57BE-0ED1-4CCC-B36C-50DF45C48D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0890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252257-DBA6-44C4-8249-053042CB4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236467A-4C95-489E-ADC6-6EC0B80D35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EE8D8B4-880C-4483-8177-CBD229B001A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BBDDA33-3D68-4ED1-A531-B92A2C5A8910}" type="datetimeFigureOut">
              <a:rPr lang="ru-RU" smtClean="0"/>
              <a:t>24.10.2019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423F391-470D-4A07-9D20-E6017CD13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B7143A0-9FD2-408C-B47D-1A170E91F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0CE57BE-0ED1-4CCC-B36C-50DF45C48D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8775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55FC0C8-0213-4B23-9986-4A3F534B3A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2D54F8C-BFDB-4487-8E4F-4189D483BA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B0B67A9-0021-4746-9872-B3EC313CA06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BBDDA33-3D68-4ED1-A531-B92A2C5A8910}" type="datetimeFigureOut">
              <a:rPr lang="ru-RU" smtClean="0"/>
              <a:t>24.10.2019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42552E3-81ED-4801-9BD0-7818CD124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B80ED86-303B-4269-A7F6-4EC07BA2A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0CE57BE-0ED1-4CCC-B36C-50DF45C48D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7247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0B78E2-B84E-4C6A-983C-E85980595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13C8BC9-B030-4729-A171-0DD820B330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F66496E-8B54-4146-B4BB-3ACB1C7BD3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BBDDA33-3D68-4ED1-A531-B92A2C5A8910}" type="datetimeFigureOut">
              <a:rPr lang="ru-RU" smtClean="0"/>
              <a:t>24.10.2019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5335D44-BA01-4458-AC79-34B2176E4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A231012-47D3-4CCA-8048-B15332FA6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0CE57BE-0ED1-4CCC-B36C-50DF45C48D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4522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A8AB1A-C1F1-4CF7-885C-571C7C2EBB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22A167D-7487-4950-847A-541D1F17DE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08379E7-A3FE-487F-B254-B4BD783EBB7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BBDDA33-3D68-4ED1-A531-B92A2C5A8910}" type="datetimeFigureOut">
              <a:rPr lang="ru-RU" smtClean="0"/>
              <a:t>24.10.2019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1BB8FFF-F1CC-4BA8-B8F8-20B7CD1B0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5680B24-68BE-4C80-9EE3-275ECF56C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0CE57BE-0ED1-4CCC-B36C-50DF45C48D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02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634FB1-756E-436A-8FD7-E4F0BEB7C1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A5D6A8F-9624-485D-BC08-F40434B89D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8905463-AF1B-40A8-ADD6-2A8CBD18FF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4587566-AE1D-4A4C-AFA9-96CAD8BEF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BBDDA33-3D68-4ED1-A531-B92A2C5A8910}" type="datetimeFigureOut">
              <a:rPr lang="ru-RU" smtClean="0"/>
              <a:t>24.10.2019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6F15B09-1DC1-4B85-A84B-57DADD57B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DBCD71D-5869-4C0F-9927-51A1D9889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0CE57BE-0ED1-4CCC-B36C-50DF45C48D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9488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78E126-6AE6-4EDA-97F1-D9E36D884B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C35B7BF-5B60-4B82-91FB-DE1D9A7095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65C279A-1EBE-4567-97F6-3DE101815F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5C92A3E-15E0-4DC3-9497-FF75D5A3CC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2AD8061-F05B-4AFB-A0E5-6B4ECAFEE9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1B1A8AB-7814-4781-9CED-406CE2D43E6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BBDDA33-3D68-4ED1-A531-B92A2C5A8910}" type="datetimeFigureOut">
              <a:rPr lang="ru-RU" smtClean="0"/>
              <a:t>24.10.2019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B11C744-FB03-4809-9BF2-8AF1AA74B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2F8258A-3CE4-4FAB-9A5A-9249C7B9B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0CE57BE-0ED1-4CCC-B36C-50DF45C48D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7495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36D031-9C0F-463F-960B-2170FC774B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27E3488-0E85-425A-94A2-CBEC61F6706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BBDDA33-3D68-4ED1-A531-B92A2C5A8910}" type="datetimeFigureOut">
              <a:rPr lang="ru-RU" smtClean="0"/>
              <a:t>24.10.2019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6D2C1A0-ED3F-4C76-B761-BDE28E30B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0452846-A512-4FBE-80EB-5D80C7CCC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0CE57BE-0ED1-4CCC-B36C-50DF45C48D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8778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9B405F4-872F-4B10-A1C8-45C21AC43B4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BBDDA33-3D68-4ED1-A531-B92A2C5A8910}" type="datetimeFigureOut">
              <a:rPr lang="ru-RU" smtClean="0"/>
              <a:t>24.10.2019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7BE7C8C-E673-4E5D-A620-F8E3B02F7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F8F4B02-0192-428A-AEE6-81E8E7C67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0CE57BE-0ED1-4CCC-B36C-50DF45C48D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1418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43C2B5-8711-4E7D-9F35-CCE1038B6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652CD1F-70E1-49FF-B1E9-0C3C394712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5FB2725-D6ED-44FF-8805-4288FD70CF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F12E771-7813-4327-AEB4-AB309C78A10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BBDDA33-3D68-4ED1-A531-B92A2C5A8910}" type="datetimeFigureOut">
              <a:rPr lang="ru-RU" smtClean="0"/>
              <a:t>24.10.2019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1086E98-60AD-4B8E-8A65-907AC90A4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C9EECC5-CD75-424D-A55A-5DF104EF3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0CE57BE-0ED1-4CCC-B36C-50DF45C48D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2167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ABD17C-04A9-4677-A046-B70ABC3A8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7E388EF-85FC-456B-853B-279BA617ED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B33D656-BF15-48A3-8FE3-C64DB3EC6D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367F832-4C0B-4CF9-BA40-01E4A945D79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BBDDA33-3D68-4ED1-A531-B92A2C5A8910}" type="datetimeFigureOut">
              <a:rPr lang="ru-RU" smtClean="0"/>
              <a:t>24.10.2019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D4FC53C-6984-4010-9242-0214CCCE7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D9EB5EA-8EEB-4E0D-90E7-6F665F73F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0CE57BE-0ED1-4CCC-B36C-50DF45C48D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1590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C2E67918-9819-4A1A-BBC5-D4AA657ADCF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8358" y="0"/>
            <a:ext cx="5103641" cy="514533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5656E071-BD49-4080-B669-539B00938FC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6"/>
          <a:stretch/>
        </p:blipFill>
        <p:spPr>
          <a:xfrm>
            <a:off x="0" y="6338083"/>
            <a:ext cx="12192000" cy="519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2355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image" Target="../media/image12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32F2006F-28BF-D448-8097-AAB6D380E9DC}"/>
              </a:ext>
            </a:extLst>
          </p:cNvPr>
          <p:cNvSpPr txBox="1"/>
          <p:nvPr/>
        </p:nvSpPr>
        <p:spPr>
          <a:xfrm>
            <a:off x="381838" y="2638029"/>
            <a:ext cx="9867482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Реестр </a:t>
            </a:r>
            <a:r>
              <a:rPr lang="ru-RU" sz="3200" b="1" dirty="0">
                <a:solidFill>
                  <a:schemeClr val="tx2"/>
                </a:solidFill>
                <a:latin typeface="Century Gothic" panose="020B0502020202020204" pitchFamily="34" charset="0"/>
              </a:rPr>
              <a:t>лучших </a:t>
            </a:r>
            <a:r>
              <a:rPr lang="ru-RU" sz="32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региональных и муниципальных управленческих практик </a:t>
            </a:r>
            <a:r>
              <a:rPr lang="ru-RU" sz="3200" b="1" dirty="0">
                <a:solidFill>
                  <a:schemeClr val="tx2"/>
                </a:solidFill>
                <a:latin typeface="Century Gothic" panose="020B0502020202020204" pitchFamily="34" charset="0"/>
              </a:rPr>
              <a:t>в области поддержки семей с </a:t>
            </a:r>
            <a:r>
              <a:rPr lang="ru-RU" sz="32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детьми</a:t>
            </a:r>
          </a:p>
          <a:p>
            <a:pPr algn="ctr"/>
            <a:endParaRPr lang="ru-RU" sz="32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2000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(п.129 плана </a:t>
            </a:r>
            <a:r>
              <a:rPr lang="ru-RU" sz="2000" dirty="0">
                <a:solidFill>
                  <a:schemeClr val="tx2"/>
                </a:solidFill>
                <a:latin typeface="Century Gothic" panose="020B0502020202020204" pitchFamily="34" charset="0"/>
              </a:rPr>
              <a:t>основных мероприятий до 2020 года, проводимых в рамках Десятилетия детства, </a:t>
            </a:r>
            <a:r>
              <a:rPr lang="ru-RU" sz="2000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утверждённого Распоряжением </a:t>
            </a:r>
            <a:r>
              <a:rPr lang="ru-RU" sz="2000" dirty="0">
                <a:solidFill>
                  <a:schemeClr val="tx2"/>
                </a:solidFill>
                <a:latin typeface="Century Gothic" panose="020B0502020202020204" pitchFamily="34" charset="0"/>
              </a:rPr>
              <a:t>Правительства Российской Федерации от 6 июля 2018 г. № </a:t>
            </a:r>
            <a:r>
              <a:rPr lang="ru-RU" sz="2000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1375-р)</a:t>
            </a:r>
            <a:endParaRPr lang="ru-RU" sz="2000" dirty="0">
              <a:solidFill>
                <a:schemeClr val="tx2"/>
              </a:solidFill>
              <a:latin typeface="Century Gothic" panose="020B0502020202020204" pitchFamily="34" charset="0"/>
            </a:endParaRPr>
          </a:p>
          <a:p>
            <a:endParaRPr lang="ru-RU" sz="2400" b="1" dirty="0">
              <a:solidFill>
                <a:srgbClr val="747575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464" y="369651"/>
            <a:ext cx="4357991" cy="2268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6217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tx2"/>
                </a:solidFill>
              </a:rPr>
              <a:t>Информация</a:t>
            </a:r>
            <a:endParaRPr lang="ru-RU" b="1" dirty="0">
              <a:solidFill>
                <a:schemeClr val="tx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tx2"/>
                </a:solidFill>
              </a:rPr>
              <a:t>Сертификаты региональных экспертов Агентства стратегических инициатив по продвижению новых проектов (АСИ) будут доступны в течение 3 (трех) недель в личных кабинетах на портале LEADER ID. </a:t>
            </a:r>
            <a:endParaRPr lang="ru-RU" dirty="0" smtClean="0">
              <a:solidFill>
                <a:schemeClr val="tx2"/>
              </a:solidFill>
            </a:endParaRPr>
          </a:p>
          <a:p>
            <a:endParaRPr lang="ru-RU" dirty="0" smtClean="0">
              <a:solidFill>
                <a:schemeClr val="tx2"/>
              </a:solidFill>
            </a:endParaRPr>
          </a:p>
          <a:p>
            <a:r>
              <a:rPr lang="ru-RU" dirty="0" smtClean="0">
                <a:solidFill>
                  <a:schemeClr val="tx2"/>
                </a:solidFill>
              </a:rPr>
              <a:t>Если </a:t>
            </a:r>
            <a:r>
              <a:rPr lang="ru-RU" dirty="0">
                <a:solidFill>
                  <a:schemeClr val="tx2"/>
                </a:solidFill>
              </a:rPr>
              <a:t>у Вас нет </a:t>
            </a:r>
            <a:r>
              <a:rPr lang="ru-RU" dirty="0" smtClean="0">
                <a:solidFill>
                  <a:schemeClr val="tx2"/>
                </a:solidFill>
              </a:rPr>
              <a:t> доступа к материалам Агентства создайте личный кабинет </a:t>
            </a:r>
            <a:r>
              <a:rPr lang="ru-RU" dirty="0">
                <a:solidFill>
                  <a:schemeClr val="tx2"/>
                </a:solidFill>
              </a:rPr>
              <a:t>на </a:t>
            </a:r>
            <a:r>
              <a:rPr lang="ru-RU" dirty="0" smtClean="0">
                <a:solidFill>
                  <a:schemeClr val="tx2"/>
                </a:solidFill>
              </a:rPr>
              <a:t>портале и пройдите </a:t>
            </a:r>
            <a:r>
              <a:rPr lang="ru-RU" dirty="0">
                <a:solidFill>
                  <a:schemeClr val="tx2"/>
                </a:solidFill>
              </a:rPr>
              <a:t>регистрацию по ссылке: </a:t>
            </a:r>
            <a:r>
              <a:rPr lang="ru-RU" sz="4000" b="1" dirty="0">
                <a:solidFill>
                  <a:schemeClr val="tx2"/>
                </a:solidFill>
              </a:rPr>
              <a:t>https://</a:t>
            </a:r>
            <a:r>
              <a:rPr lang="ru-RU" sz="4000" b="1" dirty="0" smtClean="0">
                <a:solidFill>
                  <a:schemeClr val="tx2"/>
                </a:solidFill>
              </a:rPr>
              <a:t>leader-id.ru</a:t>
            </a:r>
            <a:endParaRPr lang="ru-RU" sz="4000" b="1" dirty="0">
              <a:solidFill>
                <a:schemeClr val="tx2"/>
              </a:solidFill>
            </a:endParaRPr>
          </a:p>
          <a:p>
            <a:endParaRPr lang="ru-RU" dirty="0">
              <a:solidFill>
                <a:schemeClr val="tx2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5209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tx2"/>
                </a:solidFill>
              </a:rPr>
              <a:t/>
            </a:r>
            <a:br>
              <a:rPr lang="ru-RU" b="1" dirty="0" smtClean="0">
                <a:solidFill>
                  <a:schemeClr val="tx2"/>
                </a:solidFill>
              </a:rPr>
            </a:br>
            <a:r>
              <a:rPr lang="ru-RU" b="1" dirty="0" smtClean="0">
                <a:solidFill>
                  <a:schemeClr val="tx2"/>
                </a:solidFill>
              </a:rPr>
              <a:t>БЛАГОДАРЮ </a:t>
            </a:r>
            <a:r>
              <a:rPr lang="ru-RU" b="1" dirty="0">
                <a:solidFill>
                  <a:schemeClr val="tx2"/>
                </a:solidFill>
              </a:rPr>
              <a:t>ЗА ВНИМАНИЕ</a:t>
            </a:r>
            <a:br>
              <a:rPr lang="ru-RU" b="1" dirty="0">
                <a:solidFill>
                  <a:schemeClr val="tx2"/>
                </a:solidFill>
              </a:rPr>
            </a:b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0110" y="1690688"/>
            <a:ext cx="8151779" cy="3803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471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520767"/>
            <a:ext cx="11906655" cy="6337233"/>
          </a:xfrm>
        </p:spPr>
        <p:txBody>
          <a:bodyPr/>
          <a:lstStyle/>
          <a:p>
            <a:pPr algn="just"/>
            <a:r>
              <a:rPr lang="ru-RU" sz="2400" b="1" dirty="0">
                <a:solidFill>
                  <a:schemeClr val="tx2"/>
                </a:solidFill>
              </a:rPr>
              <a:t>Реестр</a:t>
            </a:r>
            <a:r>
              <a:rPr lang="ru-RU" sz="2400" dirty="0">
                <a:solidFill>
                  <a:schemeClr val="tx2"/>
                </a:solidFill>
              </a:rPr>
              <a:t> </a:t>
            </a:r>
            <a:r>
              <a:rPr lang="ru-RU" sz="2400" dirty="0" smtClean="0">
                <a:solidFill>
                  <a:schemeClr val="tx2"/>
                </a:solidFill>
              </a:rPr>
              <a:t>- перечень</a:t>
            </a:r>
            <a:r>
              <a:rPr lang="ru-RU" sz="2400" dirty="0">
                <a:solidFill>
                  <a:schemeClr val="tx2"/>
                </a:solidFill>
              </a:rPr>
              <a:t>, содержащий краткое описание </a:t>
            </a:r>
            <a:r>
              <a:rPr lang="ru-RU" sz="2400" dirty="0" smtClean="0">
                <a:solidFill>
                  <a:schemeClr val="tx2"/>
                </a:solidFill>
              </a:rPr>
              <a:t>лучших управленческих практик </a:t>
            </a:r>
            <a:r>
              <a:rPr lang="ru-RU" sz="2400" dirty="0">
                <a:solidFill>
                  <a:schemeClr val="tx2"/>
                </a:solidFill>
              </a:rPr>
              <a:t>(</a:t>
            </a:r>
            <a:r>
              <a:rPr lang="ru-RU" sz="2400" dirty="0" smtClean="0">
                <a:solidFill>
                  <a:schemeClr val="tx2"/>
                </a:solidFill>
              </a:rPr>
              <a:t>аннотацию)  и информацию </a:t>
            </a:r>
            <a:r>
              <a:rPr lang="ru-RU" sz="2400" dirty="0">
                <a:solidFill>
                  <a:schemeClr val="tx2"/>
                </a:solidFill>
              </a:rPr>
              <a:t>о доступе к полному описанию </a:t>
            </a:r>
            <a:r>
              <a:rPr lang="ru-RU" sz="2400" dirty="0" smtClean="0">
                <a:solidFill>
                  <a:schemeClr val="tx2"/>
                </a:solidFill>
              </a:rPr>
              <a:t>практики.</a:t>
            </a:r>
            <a:br>
              <a:rPr lang="ru-RU" sz="2400" dirty="0" smtClean="0">
                <a:solidFill>
                  <a:schemeClr val="tx2"/>
                </a:solidFill>
              </a:rPr>
            </a:br>
            <a:r>
              <a:rPr lang="ru-RU" sz="2400" dirty="0" smtClean="0">
                <a:solidFill>
                  <a:schemeClr val="tx2"/>
                </a:solidFill>
              </a:rPr>
              <a:t/>
            </a:r>
            <a:br>
              <a:rPr lang="ru-RU" sz="2400" dirty="0" smtClean="0">
                <a:solidFill>
                  <a:schemeClr val="tx2"/>
                </a:solidFill>
              </a:rPr>
            </a:br>
            <a:r>
              <a:rPr lang="ru-RU" sz="2400" b="1" dirty="0" err="1" smtClean="0">
                <a:solidFill>
                  <a:schemeClr val="tx2"/>
                </a:solidFill>
              </a:rPr>
              <a:t>Смартека</a:t>
            </a:r>
            <a:r>
              <a:rPr lang="ru-RU" sz="2400" b="1" dirty="0">
                <a:solidFill>
                  <a:schemeClr val="tx2"/>
                </a:solidFill>
              </a:rPr>
              <a:t>: </a:t>
            </a:r>
            <a:r>
              <a:rPr lang="ru-RU" sz="2400" dirty="0" smtClean="0">
                <a:solidFill>
                  <a:schemeClr val="tx2"/>
                </a:solidFill>
              </a:rPr>
              <a:t>библиотека </a:t>
            </a:r>
            <a:r>
              <a:rPr lang="ru-RU" sz="2400" dirty="0">
                <a:solidFill>
                  <a:schemeClr val="tx2"/>
                </a:solidFill>
              </a:rPr>
              <a:t>лучших социально-экономических практик </a:t>
            </a:r>
            <a:r>
              <a:rPr lang="ru-RU" sz="2400" dirty="0" smtClean="0">
                <a:solidFill>
                  <a:schemeClr val="tx2"/>
                </a:solidFill>
              </a:rPr>
              <a:t>АНО </a:t>
            </a:r>
            <a:r>
              <a:rPr lang="ru-RU" sz="2400" dirty="0">
                <a:solidFill>
                  <a:schemeClr val="tx2"/>
                </a:solidFill>
              </a:rPr>
              <a:t>«Агентство стратегических инициатив по продвижению новых проектов».</a:t>
            </a:r>
            <a:r>
              <a:rPr lang="ru-RU" sz="2400" dirty="0" smtClean="0">
                <a:solidFill>
                  <a:schemeClr val="tx2"/>
                </a:solidFill>
              </a:rPr>
              <a:t/>
            </a:r>
            <a:br>
              <a:rPr lang="ru-RU" sz="2400" dirty="0" smtClean="0">
                <a:solidFill>
                  <a:schemeClr val="tx2"/>
                </a:solidFill>
              </a:rPr>
            </a:br>
            <a:r>
              <a:rPr lang="ru-RU" sz="2400" b="1" dirty="0">
                <a:solidFill>
                  <a:schemeClr val="tx2"/>
                </a:solidFill>
              </a:rPr>
              <a:t/>
            </a:r>
            <a:br>
              <a:rPr lang="ru-RU" sz="2400" b="1" dirty="0">
                <a:solidFill>
                  <a:schemeClr val="tx2"/>
                </a:solidFill>
              </a:rPr>
            </a:br>
            <a:r>
              <a:rPr lang="ru-RU" sz="2400" b="1" dirty="0" smtClean="0">
                <a:solidFill>
                  <a:schemeClr val="tx2"/>
                </a:solidFill>
              </a:rPr>
              <a:t>Механизм создания реестра – КОНКУРС</a:t>
            </a:r>
            <a:br>
              <a:rPr lang="ru-RU" sz="2400" b="1" dirty="0" smtClean="0">
                <a:solidFill>
                  <a:schemeClr val="tx2"/>
                </a:solidFill>
              </a:rPr>
            </a:br>
            <a:r>
              <a:rPr lang="ru-RU" sz="2400" dirty="0">
                <a:solidFill>
                  <a:schemeClr val="tx2"/>
                </a:solidFill>
              </a:rPr>
              <a:t/>
            </a:r>
            <a:br>
              <a:rPr lang="ru-RU" sz="2400" dirty="0">
                <a:solidFill>
                  <a:schemeClr val="tx2"/>
                </a:solidFill>
              </a:rPr>
            </a:br>
            <a:r>
              <a:rPr lang="ru-RU" sz="2400" b="1" dirty="0">
                <a:solidFill>
                  <a:schemeClr val="tx2"/>
                </a:solidFill>
              </a:rPr>
              <a:t>Участники Конкурса </a:t>
            </a:r>
            <a:r>
              <a:rPr lang="ru-RU" sz="2400" dirty="0">
                <a:solidFill>
                  <a:schemeClr val="tx2"/>
                </a:solidFill>
              </a:rPr>
              <a:t>– субъекты Российской Федерации и муниципальные образования, уполномоченные органы власти которых направили заявку на участие в Конкурсе в соответствии с </a:t>
            </a:r>
            <a:r>
              <a:rPr lang="ru-RU" sz="2400" dirty="0" smtClean="0">
                <a:solidFill>
                  <a:schemeClr val="tx2"/>
                </a:solidFill>
              </a:rPr>
              <a:t>Положением</a:t>
            </a:r>
            <a:r>
              <a:rPr lang="en-US" sz="2400" dirty="0" smtClean="0">
                <a:solidFill>
                  <a:schemeClr val="tx2"/>
                </a:solidFill>
              </a:rPr>
              <a:t> </a:t>
            </a:r>
            <a:r>
              <a:rPr lang="ru-RU" sz="2400" smtClean="0">
                <a:solidFill>
                  <a:schemeClr val="tx2"/>
                </a:solidFill>
              </a:rPr>
              <a:t>о Конкурсе.</a:t>
            </a:r>
            <a:r>
              <a:rPr lang="ru-RU" sz="2400" b="1" smtClean="0">
                <a:solidFill>
                  <a:schemeClr val="tx2"/>
                </a:solidFill>
              </a:rPr>
              <a:t> </a:t>
            </a:r>
            <a:r>
              <a:rPr lang="ru-RU" sz="2400" b="1" dirty="0" smtClean="0">
                <a:solidFill>
                  <a:schemeClr val="tx2"/>
                </a:solidFill>
              </a:rPr>
              <a:t/>
            </a:r>
            <a:br>
              <a:rPr lang="ru-RU" sz="2400" b="1" dirty="0" smtClean="0">
                <a:solidFill>
                  <a:schemeClr val="tx2"/>
                </a:solidFill>
              </a:rPr>
            </a:br>
            <a:r>
              <a:rPr lang="ru-RU" sz="2400" b="1" dirty="0">
                <a:solidFill>
                  <a:schemeClr val="tx2"/>
                </a:solidFill>
              </a:rPr>
              <a:t/>
            </a:r>
            <a:br>
              <a:rPr lang="ru-RU" sz="2400" b="1" dirty="0">
                <a:solidFill>
                  <a:schemeClr val="tx2"/>
                </a:solidFill>
              </a:rPr>
            </a:br>
            <a:r>
              <a:rPr lang="ru-RU" sz="2400" b="1" dirty="0" smtClean="0">
                <a:solidFill>
                  <a:schemeClr val="tx2"/>
                </a:solidFill>
              </a:rPr>
              <a:t>Практика</a:t>
            </a:r>
            <a:r>
              <a:rPr lang="ru-RU" sz="2000" b="1" dirty="0" smtClean="0">
                <a:solidFill>
                  <a:schemeClr val="tx2"/>
                </a:solidFill>
              </a:rPr>
              <a:t> </a:t>
            </a:r>
            <a:r>
              <a:rPr lang="ru-RU" sz="2000" dirty="0">
                <a:solidFill>
                  <a:schemeClr val="tx2"/>
                </a:solidFill>
              </a:rPr>
              <a:t>– </a:t>
            </a:r>
            <a:r>
              <a:rPr lang="ru-RU" sz="2400" dirty="0">
                <a:solidFill>
                  <a:schemeClr val="tx2"/>
                </a:solidFill>
              </a:rPr>
              <a:t>конкретный пример реализации механизма, процедуры или методики принятия управленческих решений на региональном или муниципальном уровне, который позволяет достичь целей и/или предельных значений в одном или нескольких направлениях Плана основных мероприятий.</a:t>
            </a:r>
            <a:br>
              <a:rPr lang="ru-RU" sz="2400" dirty="0">
                <a:solidFill>
                  <a:schemeClr val="tx2"/>
                </a:solidFill>
              </a:rPr>
            </a:br>
            <a:endParaRPr lang="ru-RU" sz="2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99758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3828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tx2"/>
                </a:solidFill>
              </a:rPr>
              <a:t>КОНКУРС (</a:t>
            </a:r>
            <a:r>
              <a:rPr lang="en-US" b="1" dirty="0">
                <a:solidFill>
                  <a:schemeClr val="tx2"/>
                </a:solidFill>
              </a:rPr>
              <a:t>www.asi.ru</a:t>
            </a:r>
            <a:r>
              <a:rPr lang="en-US" b="1" dirty="0" smtClean="0">
                <a:solidFill>
                  <a:schemeClr val="tx2"/>
                </a:solidFill>
              </a:rPr>
              <a:t>.</a:t>
            </a:r>
            <a:r>
              <a:rPr lang="ru-RU" b="1" dirty="0" smtClean="0">
                <a:solidFill>
                  <a:schemeClr val="tx2"/>
                </a:solidFill>
              </a:rPr>
              <a:t>)</a:t>
            </a:r>
            <a:endParaRPr lang="ru-RU" b="1" dirty="0">
              <a:solidFill>
                <a:schemeClr val="tx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7471" y="1108954"/>
            <a:ext cx="11517549" cy="5369667"/>
          </a:xfrm>
        </p:spPr>
        <p:txBody>
          <a:bodyPr/>
          <a:lstStyle/>
          <a:p>
            <a:pPr algn="just"/>
            <a:r>
              <a:rPr lang="ru-RU" b="1" dirty="0">
                <a:solidFill>
                  <a:schemeClr val="tx2"/>
                </a:solidFill>
              </a:rPr>
              <a:t>Обоснованность практики </a:t>
            </a:r>
            <a:r>
              <a:rPr lang="ru-RU" dirty="0">
                <a:solidFill>
                  <a:schemeClr val="tx2"/>
                </a:solidFill>
              </a:rPr>
              <a:t>- убедительность причинно-</a:t>
            </a:r>
            <a:r>
              <a:rPr lang="ru-RU" dirty="0" err="1">
                <a:solidFill>
                  <a:schemeClr val="tx2"/>
                </a:solidFill>
              </a:rPr>
              <a:t>следственнои</a:t>
            </a:r>
            <a:r>
              <a:rPr lang="ru-RU" dirty="0">
                <a:solidFill>
                  <a:schemeClr val="tx2"/>
                </a:solidFill>
              </a:rPr>
              <a:t>̆ связи между </a:t>
            </a:r>
            <a:r>
              <a:rPr lang="ru-RU" dirty="0" err="1">
                <a:solidFill>
                  <a:schemeClr val="tx2"/>
                </a:solidFill>
              </a:rPr>
              <a:t>реализациеи</a:t>
            </a:r>
            <a:r>
              <a:rPr lang="ru-RU" dirty="0">
                <a:solidFill>
                  <a:schemeClr val="tx2"/>
                </a:solidFill>
              </a:rPr>
              <a:t>̆ практики и социально-экономическим результатом, </a:t>
            </a:r>
            <a:r>
              <a:rPr lang="ru-RU" dirty="0" err="1">
                <a:solidFill>
                  <a:schemeClr val="tx2"/>
                </a:solidFill>
              </a:rPr>
              <a:t>которыи</a:t>
            </a:r>
            <a:r>
              <a:rPr lang="ru-RU" dirty="0">
                <a:solidFill>
                  <a:schemeClr val="tx2"/>
                </a:solidFill>
              </a:rPr>
              <a:t>̆ достигается за счет ее применения.</a:t>
            </a:r>
          </a:p>
          <a:p>
            <a:pPr algn="just"/>
            <a:r>
              <a:rPr lang="ru-RU" b="1" dirty="0">
                <a:solidFill>
                  <a:schemeClr val="tx2"/>
                </a:solidFill>
              </a:rPr>
              <a:t>Результативность практики </a:t>
            </a:r>
            <a:r>
              <a:rPr lang="ru-RU" dirty="0">
                <a:solidFill>
                  <a:schemeClr val="tx2"/>
                </a:solidFill>
              </a:rPr>
              <a:t>- наличие положительной динамики в показателях социально-экономического развития региона (муниципального образования), зафиксированной в результате реализации практики. </a:t>
            </a:r>
          </a:p>
          <a:p>
            <a:pPr algn="just"/>
            <a:r>
              <a:rPr lang="ru-RU" b="1" dirty="0" err="1">
                <a:solidFill>
                  <a:schemeClr val="tx2"/>
                </a:solidFill>
              </a:rPr>
              <a:t>Тиражируемость</a:t>
            </a:r>
            <a:r>
              <a:rPr lang="ru-RU" b="1" dirty="0">
                <a:solidFill>
                  <a:schemeClr val="tx2"/>
                </a:solidFill>
              </a:rPr>
              <a:t> практики </a:t>
            </a:r>
            <a:r>
              <a:rPr lang="ru-RU" dirty="0">
                <a:solidFill>
                  <a:schemeClr val="tx2"/>
                </a:solidFill>
              </a:rPr>
              <a:t>– наличие пакета нормативных правовых документов, регламентирующих организационно-управленческую схему реализации практики и механизмы финансирования, а также отсутствие факторов, препятствующих внедрению практики в других территориях. </a:t>
            </a:r>
          </a:p>
        </p:txBody>
      </p:sp>
    </p:spTree>
    <p:extLst>
      <p:ext uri="{BB962C8B-B14F-4D97-AF65-F5344CB8AC3E}">
        <p14:creationId xmlns:p14="http://schemas.microsoft.com/office/powerpoint/2010/main" val="226805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4191" y="0"/>
            <a:ext cx="10515600" cy="724373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tx2"/>
                </a:solidFill>
              </a:rPr>
              <a:t>НОМИНАЦИИ</a:t>
            </a:r>
            <a:endParaRPr lang="ru-RU" b="1" dirty="0">
              <a:solidFill>
                <a:schemeClr val="tx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6187" y="724373"/>
            <a:ext cx="11887200" cy="6133627"/>
          </a:xfrm>
        </p:spPr>
        <p:txBody>
          <a:bodyPr/>
          <a:lstStyle/>
          <a:p>
            <a:pPr algn="just"/>
            <a:r>
              <a:rPr lang="ru-RU" sz="2400" dirty="0">
                <a:solidFill>
                  <a:schemeClr val="tx2"/>
                </a:solidFill>
              </a:rPr>
              <a:t>повышение благосостояния семей с </a:t>
            </a:r>
            <a:r>
              <a:rPr lang="ru-RU" sz="2400" dirty="0" smtClean="0">
                <a:solidFill>
                  <a:schemeClr val="tx2"/>
                </a:solidFill>
              </a:rPr>
              <a:t>детьми</a:t>
            </a:r>
          </a:p>
          <a:p>
            <a:pPr algn="just"/>
            <a:r>
              <a:rPr lang="ru-RU" sz="2400" dirty="0">
                <a:solidFill>
                  <a:schemeClr val="tx2"/>
                </a:solidFill>
              </a:rPr>
              <a:t> современная инфраструктура детства </a:t>
            </a:r>
            <a:endParaRPr lang="ru-RU" sz="2400" dirty="0" smtClean="0">
              <a:solidFill>
                <a:schemeClr val="tx2"/>
              </a:solidFill>
            </a:endParaRPr>
          </a:p>
          <a:p>
            <a:pPr algn="just"/>
            <a:r>
              <a:rPr lang="ru-RU" sz="2400" dirty="0">
                <a:solidFill>
                  <a:schemeClr val="tx2"/>
                </a:solidFill>
              </a:rPr>
              <a:t>здоровый ребенок </a:t>
            </a:r>
            <a:endParaRPr lang="ru-RU" sz="2400" dirty="0" smtClean="0">
              <a:solidFill>
                <a:schemeClr val="tx2"/>
              </a:solidFill>
            </a:endParaRPr>
          </a:p>
          <a:p>
            <a:pPr algn="just"/>
            <a:r>
              <a:rPr lang="ru-RU" sz="2400" dirty="0">
                <a:solidFill>
                  <a:schemeClr val="tx2"/>
                </a:solidFill>
              </a:rPr>
              <a:t>всестороннее образование </a:t>
            </a:r>
            <a:r>
              <a:rPr lang="ru-RU" sz="2400" dirty="0" smtClean="0">
                <a:solidFill>
                  <a:schemeClr val="tx2"/>
                </a:solidFill>
              </a:rPr>
              <a:t>– детям</a:t>
            </a:r>
          </a:p>
          <a:p>
            <a:pPr algn="just"/>
            <a:r>
              <a:rPr lang="ru-RU" sz="2400" dirty="0">
                <a:solidFill>
                  <a:schemeClr val="tx2"/>
                </a:solidFill>
              </a:rPr>
              <a:t>культурное развитие детей </a:t>
            </a:r>
            <a:endParaRPr lang="ru-RU" sz="2400" dirty="0" smtClean="0">
              <a:solidFill>
                <a:schemeClr val="tx2"/>
              </a:solidFill>
            </a:endParaRPr>
          </a:p>
          <a:p>
            <a:pPr algn="just"/>
            <a:r>
              <a:rPr lang="ru-RU" sz="2400" dirty="0">
                <a:solidFill>
                  <a:schemeClr val="tx2"/>
                </a:solidFill>
              </a:rPr>
              <a:t>развитие физкультуры и спорта для детей </a:t>
            </a:r>
            <a:endParaRPr lang="ru-RU" sz="2400" dirty="0" smtClean="0">
              <a:solidFill>
                <a:schemeClr val="tx2"/>
              </a:solidFill>
            </a:endParaRPr>
          </a:p>
          <a:p>
            <a:pPr algn="just"/>
            <a:r>
              <a:rPr lang="ru-RU" sz="2400" dirty="0">
                <a:solidFill>
                  <a:schemeClr val="tx2"/>
                </a:solidFill>
              </a:rPr>
              <a:t>безопасный детский отдых </a:t>
            </a:r>
            <a:endParaRPr lang="ru-RU" sz="2400" dirty="0" smtClean="0">
              <a:solidFill>
                <a:schemeClr val="tx2"/>
              </a:solidFill>
            </a:endParaRPr>
          </a:p>
          <a:p>
            <a:pPr algn="just"/>
            <a:r>
              <a:rPr lang="ru-RU" sz="2400" dirty="0">
                <a:solidFill>
                  <a:schemeClr val="tx2"/>
                </a:solidFill>
              </a:rPr>
              <a:t>доступный детский туризм </a:t>
            </a:r>
            <a:endParaRPr lang="ru-RU" sz="2400" dirty="0" smtClean="0">
              <a:solidFill>
                <a:schemeClr val="tx2"/>
              </a:solidFill>
            </a:endParaRPr>
          </a:p>
          <a:p>
            <a:pPr algn="just"/>
            <a:r>
              <a:rPr lang="ru-RU" sz="2400" dirty="0">
                <a:solidFill>
                  <a:schemeClr val="tx2"/>
                </a:solidFill>
              </a:rPr>
              <a:t>безопасное информационное пространство для детей </a:t>
            </a:r>
            <a:endParaRPr lang="ru-RU" sz="2400" dirty="0" smtClean="0">
              <a:solidFill>
                <a:schemeClr val="tx2"/>
              </a:solidFill>
            </a:endParaRPr>
          </a:p>
          <a:p>
            <a:pPr algn="just"/>
            <a:r>
              <a:rPr lang="ru-RU" sz="2400" dirty="0">
                <a:solidFill>
                  <a:schemeClr val="tx2"/>
                </a:solidFill>
              </a:rPr>
              <a:t>ребенок и его право на семью </a:t>
            </a:r>
            <a:endParaRPr lang="ru-RU" sz="2400" dirty="0" smtClean="0">
              <a:solidFill>
                <a:schemeClr val="tx2"/>
              </a:solidFill>
            </a:endParaRPr>
          </a:p>
          <a:p>
            <a:pPr algn="just"/>
            <a:r>
              <a:rPr lang="ru-RU" sz="2400" dirty="0">
                <a:solidFill>
                  <a:schemeClr val="tx2"/>
                </a:solidFill>
              </a:rPr>
              <a:t>социальная защита </a:t>
            </a:r>
            <a:r>
              <a:rPr lang="ru-RU" sz="2400" dirty="0" err="1">
                <a:solidFill>
                  <a:schemeClr val="tx2"/>
                </a:solidFill>
              </a:rPr>
              <a:t>детеи</a:t>
            </a:r>
            <a:r>
              <a:rPr lang="ru-RU" sz="2400" dirty="0">
                <a:solidFill>
                  <a:schemeClr val="tx2"/>
                </a:solidFill>
              </a:rPr>
              <a:t>̆-инвалидов и </a:t>
            </a:r>
            <a:r>
              <a:rPr lang="ru-RU" sz="2400" dirty="0" err="1">
                <a:solidFill>
                  <a:schemeClr val="tx2"/>
                </a:solidFill>
              </a:rPr>
              <a:t>детеи</a:t>
            </a:r>
            <a:r>
              <a:rPr lang="ru-RU" sz="2400" dirty="0">
                <a:solidFill>
                  <a:schemeClr val="tx2"/>
                </a:solidFill>
              </a:rPr>
              <a:t>̆ с ограниченными возможностями здоровья и их интеграция в современное общество </a:t>
            </a:r>
            <a:endParaRPr lang="ru-RU" sz="2400" dirty="0" smtClean="0">
              <a:solidFill>
                <a:schemeClr val="tx2"/>
              </a:solidFill>
            </a:endParaRPr>
          </a:p>
          <a:p>
            <a:pPr algn="just"/>
            <a:r>
              <a:rPr lang="ru-RU" sz="2400" dirty="0">
                <a:solidFill>
                  <a:schemeClr val="tx2"/>
                </a:solidFill>
              </a:rPr>
              <a:t>обеспечение и защита прав и интересов </a:t>
            </a:r>
            <a:r>
              <a:rPr lang="ru-RU" sz="2400" dirty="0" err="1">
                <a:solidFill>
                  <a:schemeClr val="tx2"/>
                </a:solidFill>
              </a:rPr>
              <a:t>детеи</a:t>
            </a:r>
            <a:r>
              <a:rPr lang="ru-RU" sz="2400" dirty="0" smtClean="0">
                <a:solidFill>
                  <a:schemeClr val="tx2"/>
                </a:solidFill>
              </a:rPr>
              <a:t>̆</a:t>
            </a:r>
          </a:p>
          <a:p>
            <a:pPr algn="just"/>
            <a:r>
              <a:rPr lang="ru-RU" sz="2400" dirty="0">
                <a:solidFill>
                  <a:schemeClr val="tx2"/>
                </a:solidFill>
              </a:rPr>
              <a:t>качественные детские товары и продукты питания </a:t>
            </a:r>
          </a:p>
        </p:txBody>
      </p:sp>
    </p:spTree>
    <p:extLst>
      <p:ext uri="{BB962C8B-B14F-4D97-AF65-F5344CB8AC3E}">
        <p14:creationId xmlns:p14="http://schemas.microsoft.com/office/powerpoint/2010/main" val="2040186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Рисунок 72">
            <a:extLst>
              <a:ext uri="{FF2B5EF4-FFF2-40B4-BE49-F238E27FC236}">
                <a16:creationId xmlns:a16="http://schemas.microsoft.com/office/drawing/2014/main" id="{08AB1B91-BECE-A040-8E22-BDEB046955C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2973" t="8388" r="22809" b="8584"/>
          <a:stretch/>
        </p:blipFill>
        <p:spPr>
          <a:xfrm>
            <a:off x="6905125" y="2089118"/>
            <a:ext cx="3088906" cy="3091191"/>
          </a:xfrm>
          <a:prstGeom prst="rect">
            <a:avLst/>
          </a:prstGeom>
        </p:spPr>
      </p:pic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2028696-A565-4A99-930F-D2A0E188D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72338" y="6492875"/>
            <a:ext cx="2743200" cy="365125"/>
          </a:xfrm>
        </p:spPr>
        <p:txBody>
          <a:bodyPr/>
          <a:lstStyle/>
          <a:p>
            <a:pPr algn="r"/>
            <a:fld id="{E0CE57BE-0ED1-4CCC-B36C-50DF45C48D9E}" type="slidenum">
              <a:rPr lang="ru-RU" sz="1100" b="1" smtClean="0">
                <a:solidFill>
                  <a:schemeClr val="bg1"/>
                </a:solidFill>
                <a:latin typeface="Century Gothic" panose="020B0502020202020204" pitchFamily="34" charset="0"/>
              </a:rPr>
              <a:pPr algn="r"/>
              <a:t>5</a:t>
            </a:fld>
            <a:endParaRPr lang="ru-RU" sz="11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0B70E40-E297-4E44-8871-5293A90714F2}"/>
              </a:ext>
            </a:extLst>
          </p:cNvPr>
          <p:cNvSpPr txBox="1"/>
          <p:nvPr/>
        </p:nvSpPr>
        <p:spPr>
          <a:xfrm>
            <a:off x="520365" y="435926"/>
            <a:ext cx="89300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Century Gothic" panose="020B0502020202020204" pitchFamily="34" charset="0"/>
                <a:cs typeface="Arial"/>
              </a:rPr>
              <a:t>Поданные </a:t>
            </a:r>
            <a:r>
              <a:rPr lang="ru-RU" sz="2400" b="1" dirty="0">
                <a:solidFill>
                  <a:srgbClr val="2D96C7"/>
                </a:solidFill>
                <a:latin typeface="Century Gothic" panose="020B0502020202020204" pitchFamily="34" charset="0"/>
                <a:cs typeface="Arial"/>
              </a:rPr>
              <a:t>заявки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927FF2BF-E5E9-F847-AB44-34EC3CB9CF9B}"/>
              </a:ext>
            </a:extLst>
          </p:cNvPr>
          <p:cNvSpPr/>
          <p:nvPr/>
        </p:nvSpPr>
        <p:spPr>
          <a:xfrm>
            <a:off x="520365" y="1480482"/>
            <a:ext cx="102946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3200" b="1" dirty="0">
                <a:solidFill>
                  <a:srgbClr val="2D96C7"/>
                </a:solidFill>
              </a:rPr>
              <a:t>458 </a:t>
            </a:r>
            <a:endParaRPr lang="ru-RU" sz="3200" dirty="0">
              <a:solidFill>
                <a:srgbClr val="2D96C7"/>
              </a:solidFill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2F98DB50-D6D6-A447-8536-710802FDE64F}"/>
              </a:ext>
            </a:extLst>
          </p:cNvPr>
          <p:cNvSpPr/>
          <p:nvPr/>
        </p:nvSpPr>
        <p:spPr>
          <a:xfrm>
            <a:off x="1343186" y="1635327"/>
            <a:ext cx="6096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000" b="1" dirty="0">
                <a:solidFill>
                  <a:srgbClr val="404040"/>
                </a:solidFill>
              </a:rPr>
              <a:t>Заявок всего, в </a:t>
            </a:r>
            <a:r>
              <a:rPr lang="ru-RU" altLang="ru-RU" sz="2000" b="1" dirty="0" err="1">
                <a:solidFill>
                  <a:srgbClr val="404040"/>
                </a:solidFill>
              </a:rPr>
              <a:t>т.ч</a:t>
            </a:r>
            <a:r>
              <a:rPr lang="ru-RU" altLang="ru-RU" sz="2000" b="1" dirty="0">
                <a:solidFill>
                  <a:srgbClr val="404040"/>
                </a:solidFill>
              </a:rPr>
              <a:t>.</a:t>
            </a:r>
            <a:endParaRPr lang="ru-RU" sz="2000" dirty="0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9B37F11A-0A97-6A4E-8652-B1B513E167E1}"/>
              </a:ext>
            </a:extLst>
          </p:cNvPr>
          <p:cNvSpPr/>
          <p:nvPr/>
        </p:nvSpPr>
        <p:spPr>
          <a:xfrm>
            <a:off x="520365" y="2322148"/>
            <a:ext cx="102946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3200" b="1" dirty="0">
                <a:solidFill>
                  <a:srgbClr val="2D96C7"/>
                </a:solidFill>
              </a:rPr>
              <a:t>377 </a:t>
            </a:r>
            <a:endParaRPr lang="ru-RU" sz="3200" dirty="0">
              <a:solidFill>
                <a:srgbClr val="2D96C7"/>
              </a:solidFill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569314FA-2712-A142-96FB-4CCDE212AC65}"/>
              </a:ext>
            </a:extLst>
          </p:cNvPr>
          <p:cNvSpPr/>
          <p:nvPr/>
        </p:nvSpPr>
        <p:spPr>
          <a:xfrm>
            <a:off x="1343186" y="2304949"/>
            <a:ext cx="34147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>
                <a:solidFill>
                  <a:srgbClr val="404040"/>
                </a:solidFill>
              </a:rPr>
              <a:t>Соответствуют формальным требованиям</a:t>
            </a:r>
            <a:endParaRPr lang="ru-RU" dirty="0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47C20026-2746-D64B-A691-C78AC11581BE}"/>
              </a:ext>
            </a:extLst>
          </p:cNvPr>
          <p:cNvSpPr/>
          <p:nvPr/>
        </p:nvSpPr>
        <p:spPr>
          <a:xfrm>
            <a:off x="520365" y="3189172"/>
            <a:ext cx="102946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3200" b="1" dirty="0">
                <a:solidFill>
                  <a:srgbClr val="2D96C7"/>
                </a:solidFill>
              </a:rPr>
              <a:t>88 </a:t>
            </a:r>
            <a:endParaRPr lang="ru-RU" sz="3200" dirty="0">
              <a:solidFill>
                <a:srgbClr val="2D96C7"/>
              </a:solidFill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FAB6FB7E-74DA-7046-BB5C-CE2142E3B626}"/>
              </a:ext>
            </a:extLst>
          </p:cNvPr>
          <p:cNvSpPr/>
          <p:nvPr/>
        </p:nvSpPr>
        <p:spPr>
          <a:xfrm>
            <a:off x="1338137" y="3158393"/>
            <a:ext cx="36472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>
                <a:solidFill>
                  <a:srgbClr val="FF0000"/>
                </a:solidFill>
              </a:rPr>
              <a:t>НЕ</a:t>
            </a:r>
            <a:r>
              <a:rPr lang="ru-RU" altLang="ru-RU" b="1" dirty="0">
                <a:solidFill>
                  <a:srgbClr val="404040"/>
                </a:solidFill>
              </a:rPr>
              <a:t> соответствуют формальным требованиям</a:t>
            </a:r>
            <a:endParaRPr lang="ru-RU" dirty="0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6735447E-7225-0A44-8B15-318D553F3D28}"/>
              </a:ext>
            </a:extLst>
          </p:cNvPr>
          <p:cNvSpPr/>
          <p:nvPr/>
        </p:nvSpPr>
        <p:spPr>
          <a:xfrm>
            <a:off x="333212" y="4723642"/>
            <a:ext cx="476572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>
                <a:solidFill>
                  <a:srgbClr val="404040"/>
                </a:solidFill>
              </a:rPr>
              <a:t>Формальные требования - наличие полного пакета документов: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dirty="0">
                <a:solidFill>
                  <a:srgbClr val="404040"/>
                </a:solidFill>
              </a:rPr>
              <a:t>заявка, подписанная органом власти,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dirty="0">
                <a:solidFill>
                  <a:srgbClr val="404040"/>
                </a:solidFill>
              </a:rPr>
              <a:t>презентация,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dirty="0">
                <a:solidFill>
                  <a:srgbClr val="404040"/>
                </a:solidFill>
              </a:rPr>
              <a:t>паспорт практики</a:t>
            </a:r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7C38C51-EC34-4341-A629-C4B1C00973C8}"/>
              </a:ext>
            </a:extLst>
          </p:cNvPr>
          <p:cNvSpPr/>
          <p:nvPr/>
        </p:nvSpPr>
        <p:spPr>
          <a:xfrm>
            <a:off x="10166888" y="1877982"/>
            <a:ext cx="182204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Культурное развитие детей 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3EC8DFAD-D68C-D94D-B0CC-242A87D5A725}"/>
              </a:ext>
            </a:extLst>
          </p:cNvPr>
          <p:cNvSpPr/>
          <p:nvPr/>
        </p:nvSpPr>
        <p:spPr>
          <a:xfrm>
            <a:off x="10092704" y="3250727"/>
            <a:ext cx="20992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Современная инфраструктура</a:t>
            </a: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53837B76-A988-D54A-9194-083137B8621B}"/>
              </a:ext>
            </a:extLst>
          </p:cNvPr>
          <p:cNvSpPr/>
          <p:nvPr/>
        </p:nvSpPr>
        <p:spPr>
          <a:xfrm>
            <a:off x="10092703" y="4365773"/>
            <a:ext cx="20251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Всестороннее образование детям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DB5ACA31-0896-3B4F-A282-5E4F7869D194}"/>
              </a:ext>
            </a:extLst>
          </p:cNvPr>
          <p:cNvSpPr/>
          <p:nvPr/>
        </p:nvSpPr>
        <p:spPr>
          <a:xfrm>
            <a:off x="10092703" y="5116219"/>
            <a:ext cx="187694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Соцзащита детей-инвалидов и детей с ОВЗ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AB936525-ACAA-8B40-B41C-F1FE646D0F65}"/>
              </a:ext>
            </a:extLst>
          </p:cNvPr>
          <p:cNvSpPr/>
          <p:nvPr/>
        </p:nvSpPr>
        <p:spPr>
          <a:xfrm>
            <a:off x="5098941" y="4852717"/>
            <a:ext cx="17996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400" b="1" dirty="0"/>
              <a:t>Ребенок и его право на семью</a:t>
            </a: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6B0498D2-68F6-204D-9A97-31A8E6132DD4}"/>
              </a:ext>
            </a:extLst>
          </p:cNvPr>
          <p:cNvSpPr/>
          <p:nvPr/>
        </p:nvSpPr>
        <p:spPr>
          <a:xfrm>
            <a:off x="4942731" y="4302657"/>
            <a:ext cx="186677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400" b="1" dirty="0"/>
              <a:t>Здоровый ребенок</a:t>
            </a:r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2F311B1C-E166-5244-AD10-88CF978AA5A7}"/>
              </a:ext>
            </a:extLst>
          </p:cNvPr>
          <p:cNvSpPr/>
          <p:nvPr/>
        </p:nvSpPr>
        <p:spPr>
          <a:xfrm>
            <a:off x="5081028" y="3385215"/>
            <a:ext cx="17996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400" b="1" dirty="0"/>
              <a:t>Развитие </a:t>
            </a:r>
            <a:r>
              <a:rPr lang="ru-RU" sz="1400" b="1" dirty="0" err="1"/>
              <a:t>физ-ры</a:t>
            </a:r>
            <a:r>
              <a:rPr lang="ru-RU" sz="1400" b="1" dirty="0"/>
              <a:t> и спорта</a:t>
            </a: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DA8412A0-5E70-5341-88D2-0A06495E1ADC}"/>
              </a:ext>
            </a:extLst>
          </p:cNvPr>
          <p:cNvSpPr/>
          <p:nvPr/>
        </p:nvSpPr>
        <p:spPr>
          <a:xfrm>
            <a:off x="4886348" y="2558571"/>
            <a:ext cx="199436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400" b="1" dirty="0"/>
              <a:t>Повышение благосостояния семей</a:t>
            </a:r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1BFBCCC9-FCB7-514B-A554-776F32722F67}"/>
              </a:ext>
            </a:extLst>
          </p:cNvPr>
          <p:cNvSpPr/>
          <p:nvPr/>
        </p:nvSpPr>
        <p:spPr>
          <a:xfrm>
            <a:off x="4916612" y="1855097"/>
            <a:ext cx="19943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400" b="1" dirty="0"/>
              <a:t>Доступный детский туризм</a:t>
            </a:r>
          </a:p>
        </p:txBody>
      </p: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id="{4AB75D7E-0741-234D-AC60-37152B770003}"/>
              </a:ext>
            </a:extLst>
          </p:cNvPr>
          <p:cNvSpPr/>
          <p:nvPr/>
        </p:nvSpPr>
        <p:spPr>
          <a:xfrm>
            <a:off x="4916611" y="1449490"/>
            <a:ext cx="199436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400" b="1" dirty="0"/>
              <a:t>Безопасный отдых</a:t>
            </a:r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97A8CCA9-60BE-704C-B64F-8B03BFCD9F65}"/>
              </a:ext>
            </a:extLst>
          </p:cNvPr>
          <p:cNvSpPr/>
          <p:nvPr/>
        </p:nvSpPr>
        <p:spPr>
          <a:xfrm>
            <a:off x="5367634" y="909485"/>
            <a:ext cx="154334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400" b="1" dirty="0"/>
              <a:t>Безопасность детей</a:t>
            </a:r>
          </a:p>
        </p:txBody>
      </p: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id="{2258FFDA-D15A-F243-91F2-A8CBAD4A1CE8}"/>
              </a:ext>
            </a:extLst>
          </p:cNvPr>
          <p:cNvSpPr/>
          <p:nvPr/>
        </p:nvSpPr>
        <p:spPr>
          <a:xfrm>
            <a:off x="10178388" y="668390"/>
            <a:ext cx="20785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Защита прав и интересов</a:t>
            </a:r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id="{B7F29800-7528-3E48-A802-C1A063734D2B}"/>
              </a:ext>
            </a:extLst>
          </p:cNvPr>
          <p:cNvSpPr/>
          <p:nvPr/>
        </p:nvSpPr>
        <p:spPr>
          <a:xfrm>
            <a:off x="10171671" y="1178095"/>
            <a:ext cx="195693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Безопасное информационное пространство</a:t>
            </a:r>
          </a:p>
        </p:txBody>
      </p:sp>
      <p:cxnSp>
        <p:nvCxnSpPr>
          <p:cNvPr id="36" name="Соединитель: уступ 24">
            <a:extLst>
              <a:ext uri="{FF2B5EF4-FFF2-40B4-BE49-F238E27FC236}">
                <a16:creationId xmlns:a16="http://schemas.microsoft.com/office/drawing/2014/main" id="{EE59D31F-FD57-F44D-922F-2C94EB898358}"/>
              </a:ext>
            </a:extLst>
          </p:cNvPr>
          <p:cNvCxnSpPr>
            <a:cxnSpLocks/>
            <a:endCxn id="34" idx="1"/>
          </p:cNvCxnSpPr>
          <p:nvPr/>
        </p:nvCxnSpPr>
        <p:spPr>
          <a:xfrm flipV="1">
            <a:off x="8038795" y="930000"/>
            <a:ext cx="2139593" cy="1182363"/>
          </a:xfrm>
          <a:prstGeom prst="bentConnector3">
            <a:avLst>
              <a:gd name="adj1" fmla="val 19"/>
            </a:avLst>
          </a:prstGeom>
          <a:ln>
            <a:solidFill>
              <a:srgbClr val="2D96C7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Соединитель: уступ 24">
            <a:extLst>
              <a:ext uri="{FF2B5EF4-FFF2-40B4-BE49-F238E27FC236}">
                <a16:creationId xmlns:a16="http://schemas.microsoft.com/office/drawing/2014/main" id="{7E1DC369-CD19-8847-AC98-3434A969826D}"/>
              </a:ext>
            </a:extLst>
          </p:cNvPr>
          <p:cNvCxnSpPr>
            <a:cxnSpLocks/>
          </p:cNvCxnSpPr>
          <p:nvPr/>
        </p:nvCxnSpPr>
        <p:spPr>
          <a:xfrm flipV="1">
            <a:off x="9676728" y="4635688"/>
            <a:ext cx="415975" cy="3597"/>
          </a:xfrm>
          <a:prstGeom prst="bentConnector3">
            <a:avLst>
              <a:gd name="adj1" fmla="val 50000"/>
            </a:avLst>
          </a:prstGeom>
          <a:ln>
            <a:solidFill>
              <a:srgbClr val="2D96C7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Соединитель: уступ 24">
            <a:extLst>
              <a:ext uri="{FF2B5EF4-FFF2-40B4-BE49-F238E27FC236}">
                <a16:creationId xmlns:a16="http://schemas.microsoft.com/office/drawing/2014/main" id="{91386E96-CBCE-4B4E-8BB7-F825FF0ADA8C}"/>
              </a:ext>
            </a:extLst>
          </p:cNvPr>
          <p:cNvCxnSpPr>
            <a:cxnSpLocks/>
          </p:cNvCxnSpPr>
          <p:nvPr/>
        </p:nvCxnSpPr>
        <p:spPr>
          <a:xfrm>
            <a:off x="8670908" y="5266159"/>
            <a:ext cx="1421795" cy="243288"/>
          </a:xfrm>
          <a:prstGeom prst="bentConnector3">
            <a:avLst>
              <a:gd name="adj1" fmla="val 2038"/>
            </a:avLst>
          </a:prstGeom>
          <a:ln>
            <a:solidFill>
              <a:srgbClr val="2D96C7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Соединитель: уступ 24">
            <a:extLst>
              <a:ext uri="{FF2B5EF4-FFF2-40B4-BE49-F238E27FC236}">
                <a16:creationId xmlns:a16="http://schemas.microsoft.com/office/drawing/2014/main" id="{1C00029E-2AF5-3740-8286-B07572DD217B}"/>
              </a:ext>
            </a:extLst>
          </p:cNvPr>
          <p:cNvCxnSpPr>
            <a:cxnSpLocks/>
            <a:endCxn id="35" idx="1"/>
          </p:cNvCxnSpPr>
          <p:nvPr/>
        </p:nvCxnSpPr>
        <p:spPr>
          <a:xfrm flipV="1">
            <a:off x="8477527" y="1547427"/>
            <a:ext cx="1694144" cy="423262"/>
          </a:xfrm>
          <a:prstGeom prst="bentConnector3">
            <a:avLst>
              <a:gd name="adj1" fmla="val -315"/>
            </a:avLst>
          </a:prstGeom>
          <a:ln>
            <a:solidFill>
              <a:srgbClr val="2D96C7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Соединитель: уступ 24">
            <a:extLst>
              <a:ext uri="{FF2B5EF4-FFF2-40B4-BE49-F238E27FC236}">
                <a16:creationId xmlns:a16="http://schemas.microsoft.com/office/drawing/2014/main" id="{A7CB2EFE-A4D1-BF46-9480-98EB233CE9A5}"/>
              </a:ext>
            </a:extLst>
          </p:cNvPr>
          <p:cNvCxnSpPr>
            <a:cxnSpLocks/>
          </p:cNvCxnSpPr>
          <p:nvPr/>
        </p:nvCxnSpPr>
        <p:spPr>
          <a:xfrm flipV="1">
            <a:off x="9394347" y="2072333"/>
            <a:ext cx="775913" cy="284780"/>
          </a:xfrm>
          <a:prstGeom prst="bentConnector3">
            <a:avLst>
              <a:gd name="adj1" fmla="val 64"/>
            </a:avLst>
          </a:prstGeom>
          <a:ln>
            <a:solidFill>
              <a:srgbClr val="2D96C7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Соединитель: уступ 24">
            <a:extLst>
              <a:ext uri="{FF2B5EF4-FFF2-40B4-BE49-F238E27FC236}">
                <a16:creationId xmlns:a16="http://schemas.microsoft.com/office/drawing/2014/main" id="{EA6C81C0-27A5-2C48-8504-E1D9962DC4DC}"/>
              </a:ext>
            </a:extLst>
          </p:cNvPr>
          <p:cNvCxnSpPr>
            <a:cxnSpLocks/>
            <a:endCxn id="33" idx="3"/>
          </p:cNvCxnSpPr>
          <p:nvPr/>
        </p:nvCxnSpPr>
        <p:spPr>
          <a:xfrm rot="16200000" flipV="1">
            <a:off x="6846510" y="1235565"/>
            <a:ext cx="1028353" cy="899414"/>
          </a:xfrm>
          <a:prstGeom prst="bentConnector2">
            <a:avLst/>
          </a:prstGeom>
          <a:ln>
            <a:solidFill>
              <a:srgbClr val="2D96C7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Соединитель: уступ 24">
            <a:extLst>
              <a:ext uri="{FF2B5EF4-FFF2-40B4-BE49-F238E27FC236}">
                <a16:creationId xmlns:a16="http://schemas.microsoft.com/office/drawing/2014/main" id="{62F63210-7C39-874A-845B-28C78F30CBD7}"/>
              </a:ext>
            </a:extLst>
          </p:cNvPr>
          <p:cNvCxnSpPr>
            <a:cxnSpLocks/>
            <a:endCxn id="32" idx="3"/>
          </p:cNvCxnSpPr>
          <p:nvPr/>
        </p:nvCxnSpPr>
        <p:spPr>
          <a:xfrm rot="16200000" flipV="1">
            <a:off x="6803056" y="1711303"/>
            <a:ext cx="802527" cy="586679"/>
          </a:xfrm>
          <a:prstGeom prst="bentConnector2">
            <a:avLst/>
          </a:prstGeom>
          <a:ln>
            <a:solidFill>
              <a:srgbClr val="2D96C7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Соединитель: уступ 24">
            <a:extLst>
              <a:ext uri="{FF2B5EF4-FFF2-40B4-BE49-F238E27FC236}">
                <a16:creationId xmlns:a16="http://schemas.microsoft.com/office/drawing/2014/main" id="{04BE2ADC-569C-0F41-BA00-73D607451637}"/>
              </a:ext>
            </a:extLst>
          </p:cNvPr>
          <p:cNvCxnSpPr>
            <a:cxnSpLocks/>
            <a:endCxn id="31" idx="3"/>
          </p:cNvCxnSpPr>
          <p:nvPr/>
        </p:nvCxnSpPr>
        <p:spPr>
          <a:xfrm rot="16200000" flipV="1">
            <a:off x="6784163" y="2243524"/>
            <a:ext cx="546974" cy="293339"/>
          </a:xfrm>
          <a:prstGeom prst="bentConnector2">
            <a:avLst/>
          </a:prstGeom>
          <a:ln>
            <a:solidFill>
              <a:srgbClr val="2D96C7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Соединитель: уступ 24">
            <a:extLst>
              <a:ext uri="{FF2B5EF4-FFF2-40B4-BE49-F238E27FC236}">
                <a16:creationId xmlns:a16="http://schemas.microsoft.com/office/drawing/2014/main" id="{FA27E186-CAE5-F947-B99D-CABD82BD5986}"/>
              </a:ext>
            </a:extLst>
          </p:cNvPr>
          <p:cNvCxnSpPr>
            <a:cxnSpLocks/>
            <a:endCxn id="28" idx="3"/>
          </p:cNvCxnSpPr>
          <p:nvPr/>
        </p:nvCxnSpPr>
        <p:spPr>
          <a:xfrm rot="5400000">
            <a:off x="6802770" y="4309386"/>
            <a:ext cx="261613" cy="248148"/>
          </a:xfrm>
          <a:prstGeom prst="bentConnector2">
            <a:avLst/>
          </a:prstGeom>
          <a:ln>
            <a:solidFill>
              <a:srgbClr val="2D96C7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Соединитель: уступ 24">
            <a:extLst>
              <a:ext uri="{FF2B5EF4-FFF2-40B4-BE49-F238E27FC236}">
                <a16:creationId xmlns:a16="http://schemas.microsoft.com/office/drawing/2014/main" id="{1CD49B35-EDEC-9143-8889-5128B42842FB}"/>
              </a:ext>
            </a:extLst>
          </p:cNvPr>
          <p:cNvCxnSpPr>
            <a:cxnSpLocks/>
          </p:cNvCxnSpPr>
          <p:nvPr/>
        </p:nvCxnSpPr>
        <p:spPr>
          <a:xfrm flipV="1">
            <a:off x="6905127" y="4888993"/>
            <a:ext cx="532101" cy="225335"/>
          </a:xfrm>
          <a:prstGeom prst="bentConnector3">
            <a:avLst>
              <a:gd name="adj1" fmla="val 99515"/>
            </a:avLst>
          </a:prstGeom>
          <a:ln>
            <a:solidFill>
              <a:srgbClr val="2D96C7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Прямоугольник 103">
            <a:extLst>
              <a:ext uri="{FF2B5EF4-FFF2-40B4-BE49-F238E27FC236}">
                <a16:creationId xmlns:a16="http://schemas.microsoft.com/office/drawing/2014/main" id="{1CCAB641-E964-0345-95AD-6FCBE9242CC3}"/>
              </a:ext>
            </a:extLst>
          </p:cNvPr>
          <p:cNvSpPr/>
          <p:nvPr/>
        </p:nvSpPr>
        <p:spPr>
          <a:xfrm>
            <a:off x="6112802" y="5789707"/>
            <a:ext cx="476572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>
                <a:solidFill>
                  <a:srgbClr val="FF0000"/>
                </a:solidFill>
              </a:rPr>
              <a:t>НЕТ заявок по номинации «Доступные и качественные товары для детей»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61181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44023A78-1DE7-0F40-ADCF-5597B0FDD2E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2688" t="8583" r="22794" b="8583"/>
          <a:stretch/>
        </p:blipFill>
        <p:spPr>
          <a:xfrm>
            <a:off x="6869110" y="2133654"/>
            <a:ext cx="3141065" cy="3118754"/>
          </a:xfrm>
          <a:prstGeom prst="rect">
            <a:avLst/>
          </a:prstGeom>
        </p:spPr>
      </p:pic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2028696-A565-4A99-930F-D2A0E188D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72338" y="6492875"/>
            <a:ext cx="2743200" cy="365125"/>
          </a:xfrm>
        </p:spPr>
        <p:txBody>
          <a:bodyPr/>
          <a:lstStyle/>
          <a:p>
            <a:pPr algn="r"/>
            <a:fld id="{E0CE57BE-0ED1-4CCC-B36C-50DF45C48D9E}" type="slidenum">
              <a:rPr lang="ru-RU" sz="1100" b="1" smtClean="0">
                <a:solidFill>
                  <a:schemeClr val="bg1"/>
                </a:solidFill>
                <a:latin typeface="Century Gothic" panose="020B0502020202020204" pitchFamily="34" charset="0"/>
              </a:rPr>
              <a:pPr algn="r"/>
              <a:t>6</a:t>
            </a:fld>
            <a:endParaRPr lang="ru-RU" sz="11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0B70E40-E297-4E44-8871-5293A90714F2}"/>
              </a:ext>
            </a:extLst>
          </p:cNvPr>
          <p:cNvSpPr txBox="1"/>
          <p:nvPr/>
        </p:nvSpPr>
        <p:spPr>
          <a:xfrm>
            <a:off x="520365" y="435926"/>
            <a:ext cx="89300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Century Gothic" panose="020B0502020202020204" pitchFamily="34" charset="0"/>
                <a:cs typeface="Arial"/>
              </a:rPr>
              <a:t>Анализ </a:t>
            </a:r>
            <a:r>
              <a:rPr lang="ru-RU" sz="2400" b="1" dirty="0">
                <a:solidFill>
                  <a:srgbClr val="2D96C7"/>
                </a:solidFill>
                <a:latin typeface="Century Gothic" panose="020B0502020202020204" pitchFamily="34" charset="0"/>
                <a:cs typeface="Arial"/>
              </a:rPr>
              <a:t>заявок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927FF2BF-E5E9-F847-AB44-34EC3CB9CF9B}"/>
              </a:ext>
            </a:extLst>
          </p:cNvPr>
          <p:cNvSpPr/>
          <p:nvPr/>
        </p:nvSpPr>
        <p:spPr>
          <a:xfrm>
            <a:off x="569113" y="1373842"/>
            <a:ext cx="102946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3200" b="1" dirty="0">
                <a:solidFill>
                  <a:srgbClr val="2D96C7"/>
                </a:solidFill>
              </a:rPr>
              <a:t>46 </a:t>
            </a:r>
            <a:endParaRPr lang="ru-RU" sz="3200" dirty="0">
              <a:solidFill>
                <a:srgbClr val="2D96C7"/>
              </a:solidFill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2F98DB50-D6D6-A447-8536-710802FDE64F}"/>
              </a:ext>
            </a:extLst>
          </p:cNvPr>
          <p:cNvSpPr/>
          <p:nvPr/>
        </p:nvSpPr>
        <p:spPr>
          <a:xfrm>
            <a:off x="1312247" y="1325540"/>
            <a:ext cx="35431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>
                <a:solidFill>
                  <a:srgbClr val="404040"/>
                </a:solidFill>
              </a:rPr>
              <a:t>Управленческие практики регионов</a:t>
            </a:r>
            <a:endParaRPr lang="ru-RU" dirty="0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9B37F11A-0A97-6A4E-8652-B1B513E167E1}"/>
              </a:ext>
            </a:extLst>
          </p:cNvPr>
          <p:cNvSpPr/>
          <p:nvPr/>
        </p:nvSpPr>
        <p:spPr>
          <a:xfrm>
            <a:off x="584798" y="2089118"/>
            <a:ext cx="6499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3200" b="1" dirty="0">
                <a:solidFill>
                  <a:srgbClr val="2D96C7"/>
                </a:solidFill>
              </a:rPr>
              <a:t>81 </a:t>
            </a:r>
            <a:endParaRPr lang="ru-RU" sz="3200" dirty="0">
              <a:solidFill>
                <a:srgbClr val="2D96C7"/>
              </a:solidFill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569314FA-2712-A142-96FB-4CCDE212AC65}"/>
              </a:ext>
            </a:extLst>
          </p:cNvPr>
          <p:cNvSpPr/>
          <p:nvPr/>
        </p:nvSpPr>
        <p:spPr>
          <a:xfrm>
            <a:off x="1343436" y="2040847"/>
            <a:ext cx="34147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>
                <a:solidFill>
                  <a:srgbClr val="404040"/>
                </a:solidFill>
              </a:rPr>
              <a:t>Управленческие практики МО</a:t>
            </a:r>
            <a:endParaRPr lang="ru-RU" dirty="0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47C20026-2746-D64B-A691-C78AC11581BE}"/>
              </a:ext>
            </a:extLst>
          </p:cNvPr>
          <p:cNvSpPr/>
          <p:nvPr/>
        </p:nvSpPr>
        <p:spPr>
          <a:xfrm>
            <a:off x="493382" y="2754427"/>
            <a:ext cx="102946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3200" b="1" dirty="0">
                <a:solidFill>
                  <a:srgbClr val="2D96C7"/>
                </a:solidFill>
              </a:rPr>
              <a:t>190 </a:t>
            </a:r>
            <a:endParaRPr lang="ru-RU" sz="3200" dirty="0">
              <a:solidFill>
                <a:srgbClr val="2D96C7"/>
              </a:solidFill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FAB6FB7E-74DA-7046-BB5C-CE2142E3B626}"/>
              </a:ext>
            </a:extLst>
          </p:cNvPr>
          <p:cNvSpPr/>
          <p:nvPr/>
        </p:nvSpPr>
        <p:spPr>
          <a:xfrm>
            <a:off x="1384358" y="2786638"/>
            <a:ext cx="36472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/>
              <a:t>Практики учреждений</a:t>
            </a:r>
            <a:endParaRPr lang="ru-RU" dirty="0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6735447E-7225-0A44-8B15-318D553F3D28}"/>
              </a:ext>
            </a:extLst>
          </p:cNvPr>
          <p:cNvSpPr/>
          <p:nvPr/>
        </p:nvSpPr>
        <p:spPr>
          <a:xfrm>
            <a:off x="333212" y="4723642"/>
            <a:ext cx="476572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>
                <a:solidFill>
                  <a:srgbClr val="404040"/>
                </a:solidFill>
              </a:rPr>
              <a:t>Иные: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solidFill>
                  <a:srgbClr val="404040"/>
                </a:solidFill>
              </a:rPr>
              <a:t>Отсутствует описание практики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solidFill>
                  <a:srgbClr val="404040"/>
                </a:solidFill>
              </a:rPr>
              <a:t>Проект не реализован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solidFill>
                  <a:srgbClr val="404040"/>
                </a:solidFill>
              </a:rPr>
              <a:t>Федеральный проект (</a:t>
            </a:r>
            <a:r>
              <a:rPr lang="ru-RU" dirty="0" err="1">
                <a:solidFill>
                  <a:srgbClr val="404040"/>
                </a:solidFill>
              </a:rPr>
              <a:t>Юнармия</a:t>
            </a:r>
            <a:r>
              <a:rPr lang="ru-RU" dirty="0">
                <a:solidFill>
                  <a:srgbClr val="404040"/>
                </a:solidFill>
              </a:rPr>
              <a:t>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solidFill>
                  <a:srgbClr val="404040"/>
                </a:solidFill>
              </a:rPr>
              <a:t>Стипендии крупного бизнеса</a:t>
            </a:r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7C38C51-EC34-4341-A629-C4B1C00973C8}"/>
              </a:ext>
            </a:extLst>
          </p:cNvPr>
          <p:cNvSpPr/>
          <p:nvPr/>
        </p:nvSpPr>
        <p:spPr>
          <a:xfrm>
            <a:off x="10182496" y="1863407"/>
            <a:ext cx="182204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Культурное развитие детей 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3EC8DFAD-D68C-D94D-B0CC-242A87D5A725}"/>
              </a:ext>
            </a:extLst>
          </p:cNvPr>
          <p:cNvSpPr/>
          <p:nvPr/>
        </p:nvSpPr>
        <p:spPr>
          <a:xfrm>
            <a:off x="10132419" y="2616646"/>
            <a:ext cx="20992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Современная инфраструктура</a:t>
            </a: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53837B76-A988-D54A-9194-083137B8621B}"/>
              </a:ext>
            </a:extLst>
          </p:cNvPr>
          <p:cNvSpPr/>
          <p:nvPr/>
        </p:nvSpPr>
        <p:spPr>
          <a:xfrm>
            <a:off x="10065355" y="3839675"/>
            <a:ext cx="20251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Всестороннее образование детям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DB5ACA31-0896-3B4F-A282-5E4F7869D194}"/>
              </a:ext>
            </a:extLst>
          </p:cNvPr>
          <p:cNvSpPr/>
          <p:nvPr/>
        </p:nvSpPr>
        <p:spPr>
          <a:xfrm>
            <a:off x="10065355" y="4421257"/>
            <a:ext cx="187694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Соцзащита детей-инвалидов и детей с ОВЗ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AB936525-ACAA-8B40-B41C-F1FE646D0F65}"/>
              </a:ext>
            </a:extLst>
          </p:cNvPr>
          <p:cNvSpPr/>
          <p:nvPr/>
        </p:nvSpPr>
        <p:spPr>
          <a:xfrm>
            <a:off x="5069422" y="5298485"/>
            <a:ext cx="17996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400" b="1" dirty="0"/>
              <a:t>Ребенок и его право на семью</a:t>
            </a: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6B0498D2-68F6-204D-9A97-31A8E6132DD4}"/>
              </a:ext>
            </a:extLst>
          </p:cNvPr>
          <p:cNvSpPr/>
          <p:nvPr/>
        </p:nvSpPr>
        <p:spPr>
          <a:xfrm>
            <a:off x="4850675" y="4581059"/>
            <a:ext cx="186677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400" b="1" dirty="0"/>
              <a:t>Здоровый ребенок</a:t>
            </a:r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2F311B1C-E166-5244-AD10-88CF978AA5A7}"/>
              </a:ext>
            </a:extLst>
          </p:cNvPr>
          <p:cNvSpPr/>
          <p:nvPr/>
        </p:nvSpPr>
        <p:spPr>
          <a:xfrm>
            <a:off x="5016021" y="3804511"/>
            <a:ext cx="17996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400" b="1" dirty="0"/>
              <a:t>Развитие </a:t>
            </a:r>
            <a:r>
              <a:rPr lang="ru-RU" sz="1400" b="1" dirty="0" err="1"/>
              <a:t>физ-ры</a:t>
            </a:r>
            <a:r>
              <a:rPr lang="ru-RU" sz="1400" b="1" dirty="0"/>
              <a:t> и спорта</a:t>
            </a: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DA8412A0-5E70-5341-88D2-0A06495E1ADC}"/>
              </a:ext>
            </a:extLst>
          </p:cNvPr>
          <p:cNvSpPr/>
          <p:nvPr/>
        </p:nvSpPr>
        <p:spPr>
          <a:xfrm>
            <a:off x="4601471" y="2790039"/>
            <a:ext cx="199436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400" b="1" dirty="0"/>
              <a:t>Повышение благосостояния семей</a:t>
            </a:r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1BFBCCC9-FCB7-514B-A554-776F32722F67}"/>
              </a:ext>
            </a:extLst>
          </p:cNvPr>
          <p:cNvSpPr/>
          <p:nvPr/>
        </p:nvSpPr>
        <p:spPr>
          <a:xfrm>
            <a:off x="4652022" y="2195950"/>
            <a:ext cx="19943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400" b="1" dirty="0"/>
              <a:t>Доступный детский туризм</a:t>
            </a:r>
          </a:p>
        </p:txBody>
      </p: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id="{4AB75D7E-0741-234D-AC60-37152B770003}"/>
              </a:ext>
            </a:extLst>
          </p:cNvPr>
          <p:cNvSpPr/>
          <p:nvPr/>
        </p:nvSpPr>
        <p:spPr>
          <a:xfrm>
            <a:off x="4715953" y="1756985"/>
            <a:ext cx="199436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400" b="1" dirty="0"/>
              <a:t>Безопасный отдых</a:t>
            </a:r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97A8CCA9-60BE-704C-B64F-8B03BFCD9F65}"/>
              </a:ext>
            </a:extLst>
          </p:cNvPr>
          <p:cNvSpPr/>
          <p:nvPr/>
        </p:nvSpPr>
        <p:spPr>
          <a:xfrm>
            <a:off x="5367634" y="909485"/>
            <a:ext cx="154334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400" b="1" dirty="0"/>
              <a:t>Безопасность детей</a:t>
            </a:r>
          </a:p>
        </p:txBody>
      </p: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id="{2258FFDA-D15A-F243-91F2-A8CBAD4A1CE8}"/>
              </a:ext>
            </a:extLst>
          </p:cNvPr>
          <p:cNvSpPr/>
          <p:nvPr/>
        </p:nvSpPr>
        <p:spPr>
          <a:xfrm>
            <a:off x="10178388" y="668390"/>
            <a:ext cx="20785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Защита прав и интересов</a:t>
            </a:r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id="{B7F29800-7528-3E48-A802-C1A063734D2B}"/>
              </a:ext>
            </a:extLst>
          </p:cNvPr>
          <p:cNvSpPr/>
          <p:nvPr/>
        </p:nvSpPr>
        <p:spPr>
          <a:xfrm>
            <a:off x="10171671" y="1178095"/>
            <a:ext cx="195693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Безопасное информационное пространство</a:t>
            </a:r>
          </a:p>
        </p:txBody>
      </p:sp>
      <p:cxnSp>
        <p:nvCxnSpPr>
          <p:cNvPr id="36" name="Соединитель: уступ 24">
            <a:extLst>
              <a:ext uri="{FF2B5EF4-FFF2-40B4-BE49-F238E27FC236}">
                <a16:creationId xmlns:a16="http://schemas.microsoft.com/office/drawing/2014/main" id="{EE59D31F-FD57-F44D-922F-2C94EB898358}"/>
              </a:ext>
            </a:extLst>
          </p:cNvPr>
          <p:cNvCxnSpPr>
            <a:cxnSpLocks/>
            <a:endCxn id="34" idx="1"/>
          </p:cNvCxnSpPr>
          <p:nvPr/>
        </p:nvCxnSpPr>
        <p:spPr>
          <a:xfrm flipV="1">
            <a:off x="7852264" y="930000"/>
            <a:ext cx="2326124" cy="1253504"/>
          </a:xfrm>
          <a:prstGeom prst="bentConnector3">
            <a:avLst>
              <a:gd name="adj1" fmla="val -1303"/>
            </a:avLst>
          </a:prstGeom>
          <a:ln>
            <a:solidFill>
              <a:srgbClr val="2D96C7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Соединитель: уступ 24">
            <a:extLst>
              <a:ext uri="{FF2B5EF4-FFF2-40B4-BE49-F238E27FC236}">
                <a16:creationId xmlns:a16="http://schemas.microsoft.com/office/drawing/2014/main" id="{91386E96-CBCE-4B4E-8BB7-F825FF0ADA8C}"/>
              </a:ext>
            </a:extLst>
          </p:cNvPr>
          <p:cNvCxnSpPr>
            <a:cxnSpLocks/>
          </p:cNvCxnSpPr>
          <p:nvPr/>
        </p:nvCxnSpPr>
        <p:spPr>
          <a:xfrm flipV="1">
            <a:off x="9324599" y="4790589"/>
            <a:ext cx="685576" cy="232893"/>
          </a:xfrm>
          <a:prstGeom prst="bentConnector3">
            <a:avLst>
              <a:gd name="adj1" fmla="val 101994"/>
            </a:avLst>
          </a:prstGeom>
          <a:ln>
            <a:solidFill>
              <a:srgbClr val="2D96C7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Соединитель: уступ 24">
            <a:extLst>
              <a:ext uri="{FF2B5EF4-FFF2-40B4-BE49-F238E27FC236}">
                <a16:creationId xmlns:a16="http://schemas.microsoft.com/office/drawing/2014/main" id="{1C00029E-2AF5-3740-8286-B07572DD217B}"/>
              </a:ext>
            </a:extLst>
          </p:cNvPr>
          <p:cNvCxnSpPr>
            <a:cxnSpLocks/>
            <a:endCxn id="35" idx="1"/>
          </p:cNvCxnSpPr>
          <p:nvPr/>
        </p:nvCxnSpPr>
        <p:spPr>
          <a:xfrm flipV="1">
            <a:off x="8219580" y="1547427"/>
            <a:ext cx="1952091" cy="501786"/>
          </a:xfrm>
          <a:prstGeom prst="bentConnector3">
            <a:avLst>
              <a:gd name="adj1" fmla="val 776"/>
            </a:avLst>
          </a:prstGeom>
          <a:ln>
            <a:solidFill>
              <a:srgbClr val="2D96C7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Соединитель: уступ 24">
            <a:extLst>
              <a:ext uri="{FF2B5EF4-FFF2-40B4-BE49-F238E27FC236}">
                <a16:creationId xmlns:a16="http://schemas.microsoft.com/office/drawing/2014/main" id="{A7CB2EFE-A4D1-BF46-9480-98EB233CE9A5}"/>
              </a:ext>
            </a:extLst>
          </p:cNvPr>
          <p:cNvCxnSpPr>
            <a:cxnSpLocks/>
            <a:endCxn id="9" idx="1"/>
          </p:cNvCxnSpPr>
          <p:nvPr/>
        </p:nvCxnSpPr>
        <p:spPr>
          <a:xfrm flipV="1">
            <a:off x="8909350" y="2125017"/>
            <a:ext cx="1273146" cy="11097"/>
          </a:xfrm>
          <a:prstGeom prst="bentConnector3">
            <a:avLst>
              <a:gd name="adj1" fmla="val 90"/>
            </a:avLst>
          </a:prstGeom>
          <a:ln>
            <a:solidFill>
              <a:srgbClr val="2D96C7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Соединитель: уступ 24">
            <a:extLst>
              <a:ext uri="{FF2B5EF4-FFF2-40B4-BE49-F238E27FC236}">
                <a16:creationId xmlns:a16="http://schemas.microsoft.com/office/drawing/2014/main" id="{EA6C81C0-27A5-2C48-8504-E1D9962DC4DC}"/>
              </a:ext>
            </a:extLst>
          </p:cNvPr>
          <p:cNvCxnSpPr>
            <a:cxnSpLocks/>
            <a:endCxn id="33" idx="3"/>
          </p:cNvCxnSpPr>
          <p:nvPr/>
        </p:nvCxnSpPr>
        <p:spPr>
          <a:xfrm rot="16200000" flipV="1">
            <a:off x="6722371" y="1359704"/>
            <a:ext cx="1099299" cy="722081"/>
          </a:xfrm>
          <a:prstGeom prst="bentConnector2">
            <a:avLst/>
          </a:prstGeom>
          <a:ln>
            <a:solidFill>
              <a:srgbClr val="2D96C7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Соединитель: уступ 24">
            <a:extLst>
              <a:ext uri="{FF2B5EF4-FFF2-40B4-BE49-F238E27FC236}">
                <a16:creationId xmlns:a16="http://schemas.microsoft.com/office/drawing/2014/main" id="{62F63210-7C39-874A-845B-28C78F30CBD7}"/>
              </a:ext>
            </a:extLst>
          </p:cNvPr>
          <p:cNvCxnSpPr>
            <a:cxnSpLocks/>
            <a:endCxn id="32" idx="3"/>
          </p:cNvCxnSpPr>
          <p:nvPr/>
        </p:nvCxnSpPr>
        <p:spPr>
          <a:xfrm rot="10800000">
            <a:off x="6710322" y="1910875"/>
            <a:ext cx="649467" cy="541903"/>
          </a:xfrm>
          <a:prstGeom prst="bentConnector3">
            <a:avLst>
              <a:gd name="adj1" fmla="val -112"/>
            </a:avLst>
          </a:prstGeom>
          <a:ln>
            <a:solidFill>
              <a:srgbClr val="2D96C7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Соединитель: уступ 24">
            <a:extLst>
              <a:ext uri="{FF2B5EF4-FFF2-40B4-BE49-F238E27FC236}">
                <a16:creationId xmlns:a16="http://schemas.microsoft.com/office/drawing/2014/main" id="{04BE2ADC-569C-0F41-BA00-73D607451637}"/>
              </a:ext>
            </a:extLst>
          </p:cNvPr>
          <p:cNvCxnSpPr>
            <a:cxnSpLocks/>
            <a:endCxn id="31" idx="3"/>
          </p:cNvCxnSpPr>
          <p:nvPr/>
        </p:nvCxnSpPr>
        <p:spPr>
          <a:xfrm rot="10800000">
            <a:off x="6646390" y="2457561"/>
            <a:ext cx="512740" cy="237383"/>
          </a:xfrm>
          <a:prstGeom prst="bentConnector3">
            <a:avLst>
              <a:gd name="adj1" fmla="val 1638"/>
            </a:avLst>
          </a:prstGeom>
          <a:ln>
            <a:solidFill>
              <a:srgbClr val="2D96C7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Соединитель: уступ 24">
            <a:extLst>
              <a:ext uri="{FF2B5EF4-FFF2-40B4-BE49-F238E27FC236}">
                <a16:creationId xmlns:a16="http://schemas.microsoft.com/office/drawing/2014/main" id="{FA27E186-CAE5-F947-B99D-CABD82BD5986}"/>
              </a:ext>
            </a:extLst>
          </p:cNvPr>
          <p:cNvCxnSpPr>
            <a:cxnSpLocks/>
            <a:endCxn id="28" idx="3"/>
          </p:cNvCxnSpPr>
          <p:nvPr/>
        </p:nvCxnSpPr>
        <p:spPr>
          <a:xfrm rot="10800000" flipV="1">
            <a:off x="6717447" y="4644109"/>
            <a:ext cx="441683" cy="198560"/>
          </a:xfrm>
          <a:prstGeom prst="bentConnector3">
            <a:avLst>
              <a:gd name="adj1" fmla="val -2634"/>
            </a:avLst>
          </a:prstGeom>
          <a:ln>
            <a:solidFill>
              <a:srgbClr val="2D96C7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Соединитель: уступ 24">
            <a:extLst>
              <a:ext uri="{FF2B5EF4-FFF2-40B4-BE49-F238E27FC236}">
                <a16:creationId xmlns:a16="http://schemas.microsoft.com/office/drawing/2014/main" id="{1CD49B35-EDEC-9143-8889-5128B42842FB}"/>
              </a:ext>
            </a:extLst>
          </p:cNvPr>
          <p:cNvCxnSpPr>
            <a:cxnSpLocks/>
          </p:cNvCxnSpPr>
          <p:nvPr/>
        </p:nvCxnSpPr>
        <p:spPr>
          <a:xfrm flipV="1">
            <a:off x="6869110" y="5336849"/>
            <a:ext cx="1282998" cy="305603"/>
          </a:xfrm>
          <a:prstGeom prst="bentConnector3">
            <a:avLst>
              <a:gd name="adj1" fmla="val 99527"/>
            </a:avLst>
          </a:prstGeom>
          <a:ln>
            <a:solidFill>
              <a:srgbClr val="2D96C7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id="{C1272B65-D854-BA45-97DF-BA6F7B1B7A46}"/>
              </a:ext>
            </a:extLst>
          </p:cNvPr>
          <p:cNvSpPr/>
          <p:nvPr/>
        </p:nvSpPr>
        <p:spPr>
          <a:xfrm>
            <a:off x="598742" y="3369981"/>
            <a:ext cx="65083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3200" b="1" dirty="0">
                <a:solidFill>
                  <a:srgbClr val="2D96C7"/>
                </a:solidFill>
              </a:rPr>
              <a:t>51 </a:t>
            </a:r>
            <a:endParaRPr lang="ru-RU" sz="3200" dirty="0">
              <a:solidFill>
                <a:srgbClr val="2D96C7"/>
              </a:solidFill>
            </a:endParaRPr>
          </a:p>
        </p:txBody>
      </p:sp>
      <p:sp>
        <p:nvSpPr>
          <p:cNvPr id="39" name="Прямоугольник 38">
            <a:extLst>
              <a:ext uri="{FF2B5EF4-FFF2-40B4-BE49-F238E27FC236}">
                <a16:creationId xmlns:a16="http://schemas.microsoft.com/office/drawing/2014/main" id="{B1718012-A344-5A43-8D6C-51B6C1810372}"/>
              </a:ext>
            </a:extLst>
          </p:cNvPr>
          <p:cNvSpPr/>
          <p:nvPr/>
        </p:nvSpPr>
        <p:spPr>
          <a:xfrm>
            <a:off x="1312247" y="3388599"/>
            <a:ext cx="37443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/>
              <a:t>Крупномасштабные мероприятия</a:t>
            </a:r>
            <a:endParaRPr lang="ru-RU" dirty="0"/>
          </a:p>
        </p:txBody>
      </p:sp>
      <p:sp>
        <p:nvSpPr>
          <p:cNvPr id="40" name="Прямоугольник 39">
            <a:extLst>
              <a:ext uri="{FF2B5EF4-FFF2-40B4-BE49-F238E27FC236}">
                <a16:creationId xmlns:a16="http://schemas.microsoft.com/office/drawing/2014/main" id="{F43BEA47-6C3B-F441-9076-447BC519913F}"/>
              </a:ext>
            </a:extLst>
          </p:cNvPr>
          <p:cNvSpPr/>
          <p:nvPr/>
        </p:nvSpPr>
        <p:spPr>
          <a:xfrm>
            <a:off x="710418" y="3996284"/>
            <a:ext cx="42748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3200" b="1" dirty="0">
                <a:solidFill>
                  <a:srgbClr val="2D96C7"/>
                </a:solidFill>
              </a:rPr>
              <a:t>9 </a:t>
            </a:r>
            <a:endParaRPr lang="ru-RU" sz="3200" dirty="0">
              <a:solidFill>
                <a:srgbClr val="2D96C7"/>
              </a:solidFill>
            </a:endParaRPr>
          </a:p>
        </p:txBody>
      </p:sp>
      <p:sp>
        <p:nvSpPr>
          <p:cNvPr id="41" name="Прямоугольник 40">
            <a:extLst>
              <a:ext uri="{FF2B5EF4-FFF2-40B4-BE49-F238E27FC236}">
                <a16:creationId xmlns:a16="http://schemas.microsoft.com/office/drawing/2014/main" id="{609D6C64-1B0A-F34D-8891-C81763BBC15F}"/>
              </a:ext>
            </a:extLst>
          </p:cNvPr>
          <p:cNvSpPr/>
          <p:nvPr/>
        </p:nvSpPr>
        <p:spPr>
          <a:xfrm>
            <a:off x="1312247" y="4141390"/>
            <a:ext cx="35622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/>
              <a:t>Иные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77358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DAF0FCA-5C2A-8A42-913C-9F71DF1F1319}"/>
              </a:ext>
            </a:extLst>
          </p:cNvPr>
          <p:cNvSpPr txBox="1"/>
          <p:nvPr/>
        </p:nvSpPr>
        <p:spPr>
          <a:xfrm>
            <a:off x="160874" y="443733"/>
            <a:ext cx="115081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cs typeface="Arial"/>
              </a:rPr>
              <a:t>Участие в конкурсе регионов</a:t>
            </a:r>
            <a:endParaRPr lang="ru-RU" sz="2400" b="1" dirty="0">
              <a:solidFill>
                <a:srgbClr val="2D96C7"/>
              </a:solidFill>
              <a:latin typeface="Century Gothic" panose="020B0502020202020204" pitchFamily="34" charset="0"/>
              <a:cs typeface="Arial"/>
            </a:endParaRPr>
          </a:p>
        </p:txBody>
      </p:sp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id="{0414D157-F036-B14C-AD0A-3663E7F136F8}"/>
              </a:ext>
            </a:extLst>
          </p:cNvPr>
          <p:cNvCxnSpPr/>
          <p:nvPr/>
        </p:nvCxnSpPr>
        <p:spPr>
          <a:xfrm>
            <a:off x="0" y="2651091"/>
            <a:ext cx="121920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E2E10FB7-458C-3C45-A98D-6F903009B1E8}"/>
              </a:ext>
            </a:extLst>
          </p:cNvPr>
          <p:cNvCxnSpPr>
            <a:cxnSpLocks/>
          </p:cNvCxnSpPr>
          <p:nvPr/>
        </p:nvCxnSpPr>
        <p:spPr>
          <a:xfrm>
            <a:off x="2088573" y="1819818"/>
            <a:ext cx="0" cy="318308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6760A768-27AD-A34D-B651-153CE749F38D}"/>
              </a:ext>
            </a:extLst>
          </p:cNvPr>
          <p:cNvCxnSpPr/>
          <p:nvPr/>
        </p:nvCxnSpPr>
        <p:spPr>
          <a:xfrm>
            <a:off x="0" y="3780237"/>
            <a:ext cx="121920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418815E5-D8C8-A046-8FF8-52C6E268CFA4}"/>
              </a:ext>
            </a:extLst>
          </p:cNvPr>
          <p:cNvCxnSpPr>
            <a:cxnSpLocks/>
          </p:cNvCxnSpPr>
          <p:nvPr/>
        </p:nvCxnSpPr>
        <p:spPr>
          <a:xfrm>
            <a:off x="6802581" y="1796667"/>
            <a:ext cx="0" cy="3206233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4F098641-4C77-DC4E-B2D7-720334F69079}"/>
              </a:ext>
            </a:extLst>
          </p:cNvPr>
          <p:cNvSpPr/>
          <p:nvPr/>
        </p:nvSpPr>
        <p:spPr>
          <a:xfrm>
            <a:off x="2858441" y="2040491"/>
            <a:ext cx="34002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cs typeface="Arial"/>
              </a:rPr>
              <a:t>Принятых к рассмотрению</a:t>
            </a:r>
            <a:endParaRPr lang="ru-RU" dirty="0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D6E006FB-875D-404C-BC0C-BD52DC3D5002}"/>
              </a:ext>
            </a:extLst>
          </p:cNvPr>
          <p:cNvSpPr/>
          <p:nvPr/>
        </p:nvSpPr>
        <p:spPr>
          <a:xfrm>
            <a:off x="8221828" y="2040383"/>
            <a:ext cx="32928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D96C7"/>
                </a:solidFill>
                <a:latin typeface="Century Gothic" panose="020B0502020202020204" pitchFamily="34" charset="0"/>
                <a:cs typeface="Arial"/>
              </a:rPr>
              <a:t>Управленческие практики</a:t>
            </a:r>
            <a:endParaRPr lang="ru-RU" dirty="0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A31BA74A-F67C-DD4A-8690-9D2146031B3E}"/>
              </a:ext>
            </a:extLst>
          </p:cNvPr>
          <p:cNvSpPr/>
          <p:nvPr/>
        </p:nvSpPr>
        <p:spPr>
          <a:xfrm>
            <a:off x="160874" y="3066319"/>
            <a:ext cx="23175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cs typeface="Arial"/>
              </a:rPr>
              <a:t>Число заявок</a:t>
            </a:r>
            <a:endParaRPr lang="ru-RU" dirty="0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EF4C1282-3EBC-B449-B792-B0D21C0B4BB9}"/>
              </a:ext>
            </a:extLst>
          </p:cNvPr>
          <p:cNvSpPr/>
          <p:nvPr/>
        </p:nvSpPr>
        <p:spPr>
          <a:xfrm>
            <a:off x="0" y="4095427"/>
            <a:ext cx="23344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cs typeface="Arial"/>
              </a:rPr>
              <a:t>Число регионов</a:t>
            </a:r>
            <a:endParaRPr lang="ru-RU" dirty="0"/>
          </a:p>
        </p:txBody>
      </p: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BB4611F3-2FC2-724A-8914-6A3B30AB889C}"/>
              </a:ext>
            </a:extLst>
          </p:cNvPr>
          <p:cNvCxnSpPr/>
          <p:nvPr/>
        </p:nvCxnSpPr>
        <p:spPr>
          <a:xfrm>
            <a:off x="0" y="5002900"/>
            <a:ext cx="121920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id="{566B0E45-4C06-9A4D-8F64-32C2F8B9CF1F}"/>
              </a:ext>
            </a:extLst>
          </p:cNvPr>
          <p:cNvCxnSpPr/>
          <p:nvPr/>
        </p:nvCxnSpPr>
        <p:spPr>
          <a:xfrm>
            <a:off x="0" y="1774791"/>
            <a:ext cx="121920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8F2ABC1F-F986-9F43-B295-F02907A22FC4}"/>
              </a:ext>
            </a:extLst>
          </p:cNvPr>
          <p:cNvSpPr/>
          <p:nvPr/>
        </p:nvSpPr>
        <p:spPr>
          <a:xfrm>
            <a:off x="4016273" y="2880273"/>
            <a:ext cx="102946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3200" b="1" dirty="0">
                <a:solidFill>
                  <a:srgbClr val="2D96C7"/>
                </a:solidFill>
              </a:rPr>
              <a:t>377 </a:t>
            </a:r>
            <a:endParaRPr lang="ru-RU" sz="3200" dirty="0">
              <a:solidFill>
                <a:srgbClr val="2D96C7"/>
              </a:solidFill>
            </a:endParaRPr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4EC8B88C-3F85-6542-8A5F-896BB329B446}"/>
              </a:ext>
            </a:extLst>
          </p:cNvPr>
          <p:cNvSpPr/>
          <p:nvPr/>
        </p:nvSpPr>
        <p:spPr>
          <a:xfrm>
            <a:off x="8999096" y="2941798"/>
            <a:ext cx="102946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3200" b="1" dirty="0">
                <a:solidFill>
                  <a:srgbClr val="2D96C7"/>
                </a:solidFill>
              </a:rPr>
              <a:t>127 </a:t>
            </a:r>
            <a:endParaRPr lang="ru-RU" sz="3200" dirty="0">
              <a:solidFill>
                <a:srgbClr val="2D96C7"/>
              </a:solidFill>
            </a:endParaRPr>
          </a:p>
        </p:txBody>
      </p: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id="{73B13F7C-F307-C64D-A2FF-6896A4433335}"/>
              </a:ext>
            </a:extLst>
          </p:cNvPr>
          <p:cNvSpPr/>
          <p:nvPr/>
        </p:nvSpPr>
        <p:spPr>
          <a:xfrm>
            <a:off x="3999044" y="4172372"/>
            <a:ext cx="102946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3200" b="1" dirty="0">
                <a:solidFill>
                  <a:srgbClr val="2D96C7"/>
                </a:solidFill>
              </a:rPr>
              <a:t>65 </a:t>
            </a:r>
            <a:endParaRPr lang="ru-RU" sz="3200" dirty="0">
              <a:solidFill>
                <a:srgbClr val="2D96C7"/>
              </a:solidFill>
            </a:endParaRPr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397DF918-4943-2B46-80C6-6D60675CB765}"/>
              </a:ext>
            </a:extLst>
          </p:cNvPr>
          <p:cNvSpPr/>
          <p:nvPr/>
        </p:nvSpPr>
        <p:spPr>
          <a:xfrm>
            <a:off x="9080168" y="4025991"/>
            <a:ext cx="102946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3200" b="1" dirty="0">
                <a:solidFill>
                  <a:srgbClr val="2D96C7"/>
                </a:solidFill>
              </a:rPr>
              <a:t>49</a:t>
            </a:r>
            <a:endParaRPr lang="ru-RU" sz="3200" dirty="0">
              <a:solidFill>
                <a:srgbClr val="2D96C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57428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>
            <a:extLst>
              <a:ext uri="{FF2B5EF4-FFF2-40B4-BE49-F238E27FC236}">
                <a16:creationId xmlns:a16="http://schemas.microsoft.com/office/drawing/2014/main" id="{FBD6358E-1A97-4C75-831D-116DD6530442}"/>
              </a:ext>
            </a:extLst>
          </p:cNvPr>
          <p:cNvSpPr txBox="1"/>
          <p:nvPr/>
        </p:nvSpPr>
        <p:spPr>
          <a:xfrm>
            <a:off x="11691794" y="6369228"/>
            <a:ext cx="2762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latin typeface="Century Gothic" panose="020B0502020202020204" pitchFamily="34" charset="0"/>
              </a:rPr>
              <a:t>2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36BF94BF-E6AA-3A4A-A304-586E520E1721}"/>
              </a:ext>
            </a:extLst>
          </p:cNvPr>
          <p:cNvSpPr/>
          <p:nvPr/>
        </p:nvSpPr>
        <p:spPr>
          <a:xfrm>
            <a:off x="1516737" y="1498106"/>
            <a:ext cx="58047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297CB"/>
                </a:solidFill>
                <a:latin typeface="Century Gothic" panose="020B0502020202020204" pitchFamily="34" charset="0"/>
              </a:rPr>
              <a:t>Экспертиза региональных экспертов (заочная)</a:t>
            </a:r>
          </a:p>
        </p:txBody>
      </p:sp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AC5CA583-BC86-BA4C-B9EF-D566903D6C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4985" y="2684197"/>
            <a:ext cx="477603" cy="437803"/>
          </a:xfrm>
          <a:prstGeom prst="rect">
            <a:avLst/>
          </a:prstGeom>
        </p:spPr>
      </p:pic>
      <p:sp>
        <p:nvSpPr>
          <p:cNvPr id="22" name="Правая круглая скобка 7">
            <a:extLst>
              <a:ext uri="{FF2B5EF4-FFF2-40B4-BE49-F238E27FC236}">
                <a16:creationId xmlns:a16="http://schemas.microsoft.com/office/drawing/2014/main" id="{593A9A14-FBF1-A742-9A74-FA8C888F2FE8}"/>
              </a:ext>
            </a:extLst>
          </p:cNvPr>
          <p:cNvSpPr/>
          <p:nvPr/>
        </p:nvSpPr>
        <p:spPr>
          <a:xfrm rot="5400000">
            <a:off x="5759481" y="-3621833"/>
            <a:ext cx="600013" cy="10990387"/>
          </a:xfrm>
          <a:prstGeom prst="rightBracket">
            <a:avLst>
              <a:gd name="adj" fmla="val 0"/>
            </a:avLst>
          </a:prstGeom>
          <a:ln>
            <a:solidFill>
              <a:srgbClr val="2297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078D495F-552B-E848-929F-3E6D59EFDA93}"/>
              </a:ext>
            </a:extLst>
          </p:cNvPr>
          <p:cNvSpPr/>
          <p:nvPr/>
        </p:nvSpPr>
        <p:spPr>
          <a:xfrm>
            <a:off x="1503279" y="2682071"/>
            <a:ext cx="678831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2297CB"/>
                </a:solidFill>
                <a:latin typeface="Century Gothic" panose="020B0502020202020204" pitchFamily="34" charset="0"/>
              </a:rPr>
              <a:t>Экспертиза федеральных экспертов (заочная)</a:t>
            </a:r>
          </a:p>
        </p:txBody>
      </p:sp>
      <p:sp>
        <p:nvSpPr>
          <p:cNvPr id="26" name="Правая круглая скобка 32">
            <a:extLst>
              <a:ext uri="{FF2B5EF4-FFF2-40B4-BE49-F238E27FC236}">
                <a16:creationId xmlns:a16="http://schemas.microsoft.com/office/drawing/2014/main" id="{52A54201-55E2-904A-966D-1DFE1F10D12C}"/>
              </a:ext>
            </a:extLst>
          </p:cNvPr>
          <p:cNvSpPr/>
          <p:nvPr/>
        </p:nvSpPr>
        <p:spPr>
          <a:xfrm rot="5400000">
            <a:off x="5317816" y="-2114993"/>
            <a:ext cx="600013" cy="10107057"/>
          </a:xfrm>
          <a:prstGeom prst="rightBracket">
            <a:avLst>
              <a:gd name="adj" fmla="val 0"/>
            </a:avLst>
          </a:prstGeom>
          <a:ln>
            <a:solidFill>
              <a:srgbClr val="2297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7" name="Рисунок 26">
            <a:extLst>
              <a:ext uri="{FF2B5EF4-FFF2-40B4-BE49-F238E27FC236}">
                <a16:creationId xmlns:a16="http://schemas.microsoft.com/office/drawing/2014/main" id="{52FDB62D-881B-1844-8AF8-DA82692EA5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72285" y="1502790"/>
            <a:ext cx="447675" cy="457200"/>
          </a:xfrm>
          <a:prstGeom prst="rect">
            <a:avLst/>
          </a:prstGeom>
        </p:spPr>
      </p:pic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DE4CD22C-2759-E14E-99C1-08D9F8A26429}"/>
              </a:ext>
            </a:extLst>
          </p:cNvPr>
          <p:cNvSpPr/>
          <p:nvPr/>
        </p:nvSpPr>
        <p:spPr>
          <a:xfrm>
            <a:off x="1444090" y="3862674"/>
            <a:ext cx="85097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2297CB"/>
                </a:solidFill>
                <a:latin typeface="Century Gothic" panose="020B0502020202020204" pitchFamily="34" charset="0"/>
              </a:rPr>
              <a:t>Очная защита в Москве ИЛИ удаленная доработка описания практик</a:t>
            </a:r>
          </a:p>
        </p:txBody>
      </p:sp>
      <p:pic>
        <p:nvPicPr>
          <p:cNvPr id="36" name="Рисунок 35">
            <a:extLst>
              <a:ext uri="{FF2B5EF4-FFF2-40B4-BE49-F238E27FC236}">
                <a16:creationId xmlns:a16="http://schemas.microsoft.com/office/drawing/2014/main" id="{F512B1C3-BDFB-C24E-8FBC-BB07237A4F4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72285" y="3860657"/>
            <a:ext cx="457200" cy="457200"/>
          </a:xfrm>
          <a:prstGeom prst="rect">
            <a:avLst/>
          </a:prstGeom>
        </p:spPr>
      </p:pic>
      <p:cxnSp>
        <p:nvCxnSpPr>
          <p:cNvPr id="46" name="Прямая со стрелкой 45">
            <a:extLst>
              <a:ext uri="{FF2B5EF4-FFF2-40B4-BE49-F238E27FC236}">
                <a16:creationId xmlns:a16="http://schemas.microsoft.com/office/drawing/2014/main" id="{0A3F13F4-E3DF-9F4B-8BC9-B9A08CD47111}"/>
              </a:ext>
            </a:extLst>
          </p:cNvPr>
          <p:cNvCxnSpPr>
            <a:cxnSpLocks/>
          </p:cNvCxnSpPr>
          <p:nvPr/>
        </p:nvCxnSpPr>
        <p:spPr>
          <a:xfrm>
            <a:off x="1033786" y="2161536"/>
            <a:ext cx="0" cy="360450"/>
          </a:xfrm>
          <a:prstGeom prst="straightConnector1">
            <a:avLst/>
          </a:prstGeom>
          <a:ln>
            <a:solidFill>
              <a:srgbClr val="2297CB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>
            <a:extLst>
              <a:ext uri="{FF2B5EF4-FFF2-40B4-BE49-F238E27FC236}">
                <a16:creationId xmlns:a16="http://schemas.microsoft.com/office/drawing/2014/main" id="{3DC7E647-EB9A-444D-93DC-448AEFCB2E33}"/>
              </a:ext>
            </a:extLst>
          </p:cNvPr>
          <p:cNvCxnSpPr>
            <a:cxnSpLocks/>
          </p:cNvCxnSpPr>
          <p:nvPr/>
        </p:nvCxnSpPr>
        <p:spPr>
          <a:xfrm>
            <a:off x="1008634" y="3238542"/>
            <a:ext cx="0" cy="532678"/>
          </a:xfrm>
          <a:prstGeom prst="straightConnector1">
            <a:avLst/>
          </a:prstGeom>
          <a:ln>
            <a:solidFill>
              <a:srgbClr val="2297CB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Правая круглая скобка 44">
            <a:extLst>
              <a:ext uri="{FF2B5EF4-FFF2-40B4-BE49-F238E27FC236}">
                <a16:creationId xmlns:a16="http://schemas.microsoft.com/office/drawing/2014/main" id="{B24D4FE1-3430-AD49-B2B5-0100EC5DEC1E}"/>
              </a:ext>
            </a:extLst>
          </p:cNvPr>
          <p:cNvSpPr/>
          <p:nvPr/>
        </p:nvSpPr>
        <p:spPr>
          <a:xfrm rot="10800000">
            <a:off x="530674" y="5048036"/>
            <a:ext cx="8894679" cy="771211"/>
          </a:xfrm>
          <a:prstGeom prst="rightBracket">
            <a:avLst>
              <a:gd name="adj" fmla="val 0"/>
            </a:avLst>
          </a:prstGeom>
          <a:ln>
            <a:solidFill>
              <a:srgbClr val="2297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2" name="Прямая со стрелкой 51">
            <a:extLst>
              <a:ext uri="{FF2B5EF4-FFF2-40B4-BE49-F238E27FC236}">
                <a16:creationId xmlns:a16="http://schemas.microsoft.com/office/drawing/2014/main" id="{2CED610F-2DC0-0B4C-B3DB-A3F90269F264}"/>
              </a:ext>
            </a:extLst>
          </p:cNvPr>
          <p:cNvCxnSpPr>
            <a:cxnSpLocks/>
          </p:cNvCxnSpPr>
          <p:nvPr/>
        </p:nvCxnSpPr>
        <p:spPr>
          <a:xfrm>
            <a:off x="1008634" y="4433987"/>
            <a:ext cx="2521" cy="627587"/>
          </a:xfrm>
          <a:prstGeom prst="straightConnector1">
            <a:avLst/>
          </a:prstGeom>
          <a:ln>
            <a:solidFill>
              <a:srgbClr val="2297CB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Прямоугольник 52">
            <a:extLst>
              <a:ext uri="{FF2B5EF4-FFF2-40B4-BE49-F238E27FC236}">
                <a16:creationId xmlns:a16="http://schemas.microsoft.com/office/drawing/2014/main" id="{3CCC1FAD-BA6C-134C-B15E-66366CB2D7E6}"/>
              </a:ext>
            </a:extLst>
          </p:cNvPr>
          <p:cNvSpPr/>
          <p:nvPr/>
        </p:nvSpPr>
        <p:spPr>
          <a:xfrm>
            <a:off x="1516736" y="5257647"/>
            <a:ext cx="703832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2297CB"/>
                </a:solidFill>
                <a:latin typeface="Century Gothic" panose="020B0502020202020204" pitchFamily="34" charset="0"/>
              </a:rPr>
              <a:t>Межведомственная рабочая группа </a:t>
            </a:r>
          </a:p>
        </p:txBody>
      </p:sp>
      <p:pic>
        <p:nvPicPr>
          <p:cNvPr id="56" name="Рисунок 55">
            <a:extLst>
              <a:ext uri="{FF2B5EF4-FFF2-40B4-BE49-F238E27FC236}">
                <a16:creationId xmlns:a16="http://schemas.microsoft.com/office/drawing/2014/main" id="{D464AE73-396E-6F4A-B066-B70A49AA80B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04812" y="5207849"/>
            <a:ext cx="438150" cy="438150"/>
          </a:xfrm>
          <a:prstGeom prst="rect">
            <a:avLst/>
          </a:prstGeom>
        </p:spPr>
      </p:pic>
      <p:sp>
        <p:nvSpPr>
          <p:cNvPr id="57" name="Правая круглая скобка 32">
            <a:extLst>
              <a:ext uri="{FF2B5EF4-FFF2-40B4-BE49-F238E27FC236}">
                <a16:creationId xmlns:a16="http://schemas.microsoft.com/office/drawing/2014/main" id="{751233AF-24E0-CD42-ADBB-8114A33107FC}"/>
              </a:ext>
            </a:extLst>
          </p:cNvPr>
          <p:cNvSpPr/>
          <p:nvPr/>
        </p:nvSpPr>
        <p:spPr>
          <a:xfrm rot="5400000">
            <a:off x="4997559" y="-636902"/>
            <a:ext cx="600013" cy="9541763"/>
          </a:xfrm>
          <a:prstGeom prst="rightBracket">
            <a:avLst>
              <a:gd name="adj" fmla="val 0"/>
            </a:avLst>
          </a:prstGeom>
          <a:ln>
            <a:solidFill>
              <a:srgbClr val="2297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C02741C-A56D-6242-A021-FEC5BFD38594}"/>
              </a:ext>
            </a:extLst>
          </p:cNvPr>
          <p:cNvSpPr txBox="1"/>
          <p:nvPr/>
        </p:nvSpPr>
        <p:spPr>
          <a:xfrm>
            <a:off x="520365" y="435926"/>
            <a:ext cx="89300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2D96C7"/>
                </a:solidFill>
                <a:latin typeface="Century Gothic" panose="020B0502020202020204" pitchFamily="34" charset="0"/>
                <a:cs typeface="Arial"/>
              </a:rPr>
              <a:t>Экспертиза заявок</a:t>
            </a:r>
          </a:p>
        </p:txBody>
      </p:sp>
    </p:spTree>
    <p:extLst>
      <p:ext uri="{BB962C8B-B14F-4D97-AF65-F5344CB8AC3E}">
        <p14:creationId xmlns:p14="http://schemas.microsoft.com/office/powerpoint/2010/main" val="33563834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B37DD1E-5348-6041-8459-D845171A364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2804" t="8388" r="23174" b="8583"/>
          <a:stretch/>
        </p:blipFill>
        <p:spPr>
          <a:xfrm>
            <a:off x="3475517" y="2086030"/>
            <a:ext cx="4469950" cy="4483401"/>
          </a:xfrm>
          <a:prstGeom prst="rect">
            <a:avLst/>
          </a:prstGeom>
        </p:spPr>
      </p:pic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2028696-A565-4A99-930F-D2A0E188D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72338" y="6492875"/>
            <a:ext cx="2743200" cy="365125"/>
          </a:xfrm>
        </p:spPr>
        <p:txBody>
          <a:bodyPr/>
          <a:lstStyle/>
          <a:p>
            <a:pPr algn="r"/>
            <a:fld id="{E0CE57BE-0ED1-4CCC-B36C-50DF45C48D9E}" type="slidenum">
              <a:rPr lang="ru-RU" sz="1100" b="1" smtClean="0">
                <a:solidFill>
                  <a:schemeClr val="bg1"/>
                </a:solidFill>
                <a:latin typeface="Century Gothic" panose="020B0502020202020204" pitchFamily="34" charset="0"/>
              </a:rPr>
              <a:pPr algn="r"/>
              <a:t>9</a:t>
            </a:fld>
            <a:endParaRPr lang="ru-RU" sz="11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0B70E40-E297-4E44-8871-5293A90714F2}"/>
              </a:ext>
            </a:extLst>
          </p:cNvPr>
          <p:cNvSpPr txBox="1"/>
          <p:nvPr/>
        </p:nvSpPr>
        <p:spPr>
          <a:xfrm>
            <a:off x="144282" y="246584"/>
            <a:ext cx="89300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2D96C7"/>
                </a:solidFill>
                <a:latin typeface="Century Gothic" panose="020B0502020202020204" pitchFamily="34" charset="0"/>
                <a:cs typeface="Arial"/>
              </a:rPr>
              <a:t>Отбор региональных экспертов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927FF2BF-E5E9-F847-AB44-34EC3CB9CF9B}"/>
              </a:ext>
            </a:extLst>
          </p:cNvPr>
          <p:cNvSpPr/>
          <p:nvPr/>
        </p:nvSpPr>
        <p:spPr>
          <a:xfrm>
            <a:off x="634213" y="1129317"/>
            <a:ext cx="102946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3200" b="1" dirty="0">
                <a:solidFill>
                  <a:srgbClr val="2D96C7"/>
                </a:solidFill>
              </a:rPr>
              <a:t>189 </a:t>
            </a:r>
            <a:endParaRPr lang="ru-RU" sz="3200" dirty="0">
              <a:solidFill>
                <a:srgbClr val="2D96C7"/>
              </a:solidFill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2F98DB50-D6D6-A447-8536-710802FDE64F}"/>
              </a:ext>
            </a:extLst>
          </p:cNvPr>
          <p:cNvSpPr/>
          <p:nvPr/>
        </p:nvSpPr>
        <p:spPr>
          <a:xfrm>
            <a:off x="1663679" y="1295541"/>
            <a:ext cx="354316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>
                <a:solidFill>
                  <a:srgbClr val="404040"/>
                </a:solidFill>
              </a:rPr>
              <a:t>заявок</a:t>
            </a:r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7C38C51-EC34-4341-A629-C4B1C00973C8}"/>
              </a:ext>
            </a:extLst>
          </p:cNvPr>
          <p:cNvSpPr/>
          <p:nvPr/>
        </p:nvSpPr>
        <p:spPr>
          <a:xfrm>
            <a:off x="2564493" y="2086030"/>
            <a:ext cx="182204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400" b="1" dirty="0"/>
              <a:t>НКО, руководители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3EC8DFAD-D68C-D94D-B0CC-242A87D5A725}"/>
              </a:ext>
            </a:extLst>
          </p:cNvPr>
          <p:cNvSpPr/>
          <p:nvPr/>
        </p:nvSpPr>
        <p:spPr>
          <a:xfrm>
            <a:off x="1663679" y="2741730"/>
            <a:ext cx="20992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400" b="1" dirty="0"/>
              <a:t>Учреждения, специалисты</a:t>
            </a: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53837B76-A988-D54A-9194-083137B8621B}"/>
              </a:ext>
            </a:extLst>
          </p:cNvPr>
          <p:cNvSpPr/>
          <p:nvPr/>
        </p:nvSpPr>
        <p:spPr>
          <a:xfrm>
            <a:off x="7592827" y="2432155"/>
            <a:ext cx="20251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Органы власти, руководители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DB5ACA31-0896-3B4F-A282-5E4F7869D194}"/>
              </a:ext>
            </a:extLst>
          </p:cNvPr>
          <p:cNvSpPr/>
          <p:nvPr/>
        </p:nvSpPr>
        <p:spPr>
          <a:xfrm>
            <a:off x="7628175" y="5637046"/>
            <a:ext cx="18769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Учреждения, руководители</a:t>
            </a:r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id="{B7F29800-7528-3E48-A802-C1A063734D2B}"/>
              </a:ext>
            </a:extLst>
          </p:cNvPr>
          <p:cNvSpPr/>
          <p:nvPr/>
        </p:nvSpPr>
        <p:spPr>
          <a:xfrm>
            <a:off x="4942566" y="1216368"/>
            <a:ext cx="195693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Представители научных организаций</a:t>
            </a:r>
          </a:p>
        </p:txBody>
      </p:sp>
      <p:sp>
        <p:nvSpPr>
          <p:cNvPr id="44" name="Прямоугольник 43">
            <a:extLst>
              <a:ext uri="{FF2B5EF4-FFF2-40B4-BE49-F238E27FC236}">
                <a16:creationId xmlns:a16="http://schemas.microsoft.com/office/drawing/2014/main" id="{DA59CF4E-4706-8D47-BB9F-9A9D98A0790A}"/>
              </a:ext>
            </a:extLst>
          </p:cNvPr>
          <p:cNvSpPr/>
          <p:nvPr/>
        </p:nvSpPr>
        <p:spPr>
          <a:xfrm>
            <a:off x="144282" y="5898656"/>
            <a:ext cx="354316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>
                <a:solidFill>
                  <a:srgbClr val="404040"/>
                </a:solidFill>
              </a:rPr>
              <a:t>Статус на 18.10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34213" y="4455268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669720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Другая 10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737</TotalTime>
  <Words>512</Words>
  <Application>Microsoft Office PowerPoint</Application>
  <PresentationFormat>Широкоэкранный</PresentationFormat>
  <Paragraphs>110</Paragraphs>
  <Slides>11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Century Gothic</vt:lpstr>
      <vt:lpstr>Тема Office</vt:lpstr>
      <vt:lpstr>Презентация PowerPoint</vt:lpstr>
      <vt:lpstr>Реестр - перечень, содержащий краткое описание лучших управленческих практик (аннотацию)  и информацию о доступе к полному описанию практики.  Смартека: библиотека лучших социально-экономических практик АНО «Агентство стратегических инициатив по продвижению новых проектов».  Механизм создания реестра – КОНКУРС  Участники Конкурса – субъекты Российской Федерации и муниципальные образования, уполномоченные органы власти которых направили заявку на участие в Конкурсе в соответствии с Положением о Конкурсе.   Практика – конкретный пример реализации механизма, процедуры или методики принятия управленческих решений на региональном или муниципальном уровне, который позволяет достичь целей и/или предельных значений в одном или нескольких направлениях Плана основных мероприятий. </vt:lpstr>
      <vt:lpstr>КОНКУРС (www.asi.ru.)</vt:lpstr>
      <vt:lpstr>НОМИНАЦИИ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Информация</vt:lpstr>
      <vt:lpstr> БЛАГОДАРЮ ЗА ВНИМАНИЕ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Andrey Vasukov</dc:creator>
  <cp:lastModifiedBy>admin</cp:lastModifiedBy>
  <cp:revision>90</cp:revision>
  <cp:lastPrinted>2019-10-22T14:59:50Z</cp:lastPrinted>
  <dcterms:created xsi:type="dcterms:W3CDTF">2019-08-04T10:24:51Z</dcterms:created>
  <dcterms:modified xsi:type="dcterms:W3CDTF">2019-10-24T05:35:36Z</dcterms:modified>
</cp:coreProperties>
</file>