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73" r:id="rId1"/>
  </p:sldMasterIdLst>
  <p:notesMasterIdLst>
    <p:notesMasterId r:id="rId14"/>
  </p:notesMasterIdLst>
  <p:sldIdLst>
    <p:sldId id="286" r:id="rId2"/>
    <p:sldId id="287" r:id="rId3"/>
    <p:sldId id="288" r:id="rId4"/>
    <p:sldId id="289" r:id="rId5"/>
    <p:sldId id="290" r:id="rId6"/>
    <p:sldId id="292" r:id="rId7"/>
    <p:sldId id="291" r:id="rId8"/>
    <p:sldId id="293" r:id="rId9"/>
    <p:sldId id="297" r:id="rId10"/>
    <p:sldId id="294" r:id="rId11"/>
    <p:sldId id="295" r:id="rId12"/>
    <p:sldId id="296" r:id="rId13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F4E79"/>
    <a:srgbClr val="E11919"/>
    <a:srgbClr val="9A3B3B"/>
    <a:srgbClr val="236CB5"/>
    <a:srgbClr val="6C0000"/>
    <a:srgbClr val="996633"/>
    <a:srgbClr val="CC3300"/>
    <a:srgbClr val="BFBFBF"/>
    <a:srgbClr val="629DD1"/>
    <a:srgbClr val="D57A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52529" autoAdjust="0"/>
  </p:normalViewPr>
  <p:slideViewPr>
    <p:cSldViewPr>
      <p:cViewPr varScale="1">
        <p:scale>
          <a:sx n="59" d="100"/>
          <a:sy n="59" d="100"/>
        </p:scale>
        <p:origin x="-311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812" y="-78"/>
      </p:cViewPr>
      <p:guideLst>
        <p:guide orient="horz" pos="2880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57C78-9385-4E7A-8818-8DC0BBB78CF4}" type="doc">
      <dgm:prSet loTypeId="urn:microsoft.com/office/officeart/2005/8/layout/chevron2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5BE032-6F45-460F-89E0-4EE2A8016B2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ru-RU" sz="20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Заместитель директора по ВР -  1 ставка</a:t>
          </a:r>
        </a:p>
      </dgm:t>
    </dgm:pt>
    <dgm:pt modelId="{4CCAF303-C4D4-4C46-8744-911A9826AEFB}" type="parTrans" cxnId="{D8F59196-D319-4B93-90F2-6F20683495E8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95F12D5-EAE7-4B71-936F-EEB4A8105F0C}" type="sibTrans" cxnId="{D8F59196-D319-4B93-90F2-6F20683495E8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C474E91-B6EC-4AB3-8596-458BA2342B99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ru-RU" sz="20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1E7BF88-2C5C-47B3-A64B-511590EAC917}" type="parTrans" cxnId="{465E8AAE-22F5-4EA4-B3ED-0539D6B50E40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0532C8-779A-44E3-B402-FA8D7DF5CDA6}" type="sibTrans" cxnId="{465E8AAE-22F5-4EA4-B3ED-0539D6B50E40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C559F56-62EF-4A44-8392-276E81B72162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ru-RU" sz="20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709D435-E547-4CEA-95D5-21A51E28FE7A}" type="parTrans" cxnId="{B4829642-BD0A-461D-AD89-E42512E1EF36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66A45AC-4F4A-4F65-BCDA-EF476A7B36B4}" type="sibTrans" cxnId="{B4829642-BD0A-461D-AD89-E42512E1EF36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F3B4A23-88D8-40DE-B47B-DE372FCE5714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Педагог-организатор -1 ставка</a:t>
          </a:r>
          <a:endParaRPr lang="ru-RU" sz="20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9F999F6-BFA3-40F8-9AC8-3DCD76AB2A5B}" type="parTrans" cxnId="{422D52DA-961A-42F9-9636-090104DE022C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A0799DF-6F01-4024-8649-9EE66A7D9E92}" type="sibTrans" cxnId="{422D52DA-961A-42F9-9636-090104DE022C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EA65005-957F-412F-9BBD-70341AD5109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Педагог- психолог - 2 ставки</a:t>
          </a:r>
          <a:endParaRPr lang="ru-RU" sz="20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520BBEC-4AFC-4D59-B65D-AB4F3212BECA}" type="parTrans" cxnId="{8699724D-A8A1-4FC5-8D10-665878552D85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B3A30E-140C-41D5-BBD8-704E49BCF164}" type="sibTrans" cxnId="{8699724D-A8A1-4FC5-8D10-665878552D85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28597C9-01BC-4271-8C56-337CC09B5580}">
      <dgm:prSet phldrT="[Текст]" custT="1"/>
      <dgm:spPr/>
      <dgm:t>
        <a:bodyPr/>
        <a:lstStyle/>
        <a:p>
          <a:endParaRPr lang="ru-RU" sz="20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D9BE38C-468F-4C76-A277-8046DB06F1F8}" type="parTrans" cxnId="{FBDBE0EF-FD1E-4551-86C5-67C589490F38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3B4DFCB-F267-4436-AA31-7F5BE5CCBCDE}" type="sibTrans" cxnId="{FBDBE0EF-FD1E-4551-86C5-67C589490F38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DA5772-913A-4B66-AB35-A4BC99DF12C8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Социальный педагог - 1 ставка</a:t>
          </a:r>
          <a:endParaRPr lang="ru-RU" sz="20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6605BF8-D3C3-43BD-8907-9FFFA2A6F45C}" type="sibTrans" cxnId="{49C80961-F05D-40BB-BEAA-8F89D08007DE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187DDAE-9EA5-4249-AB67-E498BDAD17EC}" type="parTrans" cxnId="{49C80961-F05D-40BB-BEAA-8F89D08007DE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93C09ED-043F-4324-A476-29BCEB5CCA34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Логопед-дефектолог -1 ставка</a:t>
          </a:r>
          <a:endParaRPr lang="ru-RU" sz="20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3C9978F-FD02-4846-B84D-B6BD3240A1D1}" type="parTrans" cxnId="{9E98554C-AE5C-4BDC-9E31-585EA8BCBA42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106A289-7CD4-4D02-A56E-186772A94D04}" type="sibTrans" cxnId="{9E98554C-AE5C-4BDC-9E31-585EA8BCBA42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10AE37A-4BA3-4CF6-92C0-FC5592F579FD}">
      <dgm:prSet phldrT="[Текст]" custT="1"/>
      <dgm:spPr/>
      <dgm:t>
        <a:bodyPr/>
        <a:lstStyle/>
        <a:p>
          <a:endParaRPr lang="ru-RU" sz="20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2C7F13C-3352-4C84-B81A-DF7ECFFB5AA9}" type="parTrans" cxnId="{BAB659D5-EC10-4266-907B-DC9F32C102CC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5CBD5F9-92AD-4A41-A671-764DE4C3CB26}" type="sibTrans" cxnId="{BAB659D5-EC10-4266-907B-DC9F32C102CC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96B5379-2437-4879-8CB0-5329796F2A51}">
      <dgm:prSet phldrT="[Текст]" custT="1"/>
      <dgm:spPr/>
      <dgm:t>
        <a:bodyPr/>
        <a:lstStyle/>
        <a:p>
          <a:endParaRPr lang="ru-RU" sz="8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6E3385E-F9B6-4808-94F0-DDC47F52A129}" type="parTrans" cxnId="{C3067F3F-FA97-4854-9852-E8139D550CBC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1731CE9-3021-4B8B-9120-8CA1B7EF3055}" type="sibTrans" cxnId="{C3067F3F-FA97-4854-9852-E8139D550CBC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3B03FE7-CCC9-4414-8761-11247EB9B4F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Администратор  - 1 ставка</a:t>
          </a:r>
          <a:endParaRPr lang="ru-RU" sz="20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A0EE263-9A82-4C25-B04E-6E1D148F67B3}" type="parTrans" cxnId="{C27E1578-FC75-4691-98FC-29B582F1AFD6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C565AE9-71EC-45C4-A3C3-9C5741B1CFB4}" type="sibTrans" cxnId="{C27E1578-FC75-4691-98FC-29B582F1AFD6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694CEAD-E2EB-427C-BAA4-C4F87926D8ED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ru-RU" sz="20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E2624C2-3D8D-445C-A893-F1D57675FCC6}" type="sibTrans" cxnId="{39A7BB7B-1451-4CCD-8FD5-1EDB14E8FFE9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667BC73-218B-46AF-9C9A-EECB1D9D1D21}" type="parTrans" cxnId="{39A7BB7B-1451-4CCD-8FD5-1EDB14E8FFE9}">
      <dgm:prSet/>
      <dgm:spPr/>
      <dgm:t>
        <a:bodyPr/>
        <a:lstStyle/>
        <a:p>
          <a:endParaRPr lang="ru-RU" sz="200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C3645D6-3074-4419-80ED-7C85248418B0}" type="pres">
      <dgm:prSet presAssocID="{E6457C78-9385-4E7A-8818-8DC0BBB78C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5A8D7F-F0AC-4CF4-A2E0-A68D6E19BE46}" type="pres">
      <dgm:prSet presAssocID="{6694CEAD-E2EB-427C-BAA4-C4F87926D8ED}" presName="composite" presStyleCnt="0"/>
      <dgm:spPr/>
      <dgm:t>
        <a:bodyPr/>
        <a:lstStyle/>
        <a:p>
          <a:endParaRPr lang="ru-RU"/>
        </a:p>
      </dgm:t>
    </dgm:pt>
    <dgm:pt modelId="{586EC199-F8C2-4267-A1FA-44FFC922C4CA}" type="pres">
      <dgm:prSet presAssocID="{6694CEAD-E2EB-427C-BAA4-C4F87926D8E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E80EE-EE17-4920-9D8F-8A6CB8DAB36A}" type="pres">
      <dgm:prSet presAssocID="{6694CEAD-E2EB-427C-BAA4-C4F87926D8E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9E7EE-AA24-4D92-B455-879B89F0C2B8}" type="pres">
      <dgm:prSet presAssocID="{BE2624C2-3D8D-445C-A893-F1D57675FCC6}" presName="sp" presStyleCnt="0"/>
      <dgm:spPr/>
      <dgm:t>
        <a:bodyPr/>
        <a:lstStyle/>
        <a:p>
          <a:endParaRPr lang="ru-RU"/>
        </a:p>
      </dgm:t>
    </dgm:pt>
    <dgm:pt modelId="{D82634BA-7A17-4628-B682-D7DF5D988602}" type="pres">
      <dgm:prSet presAssocID="{4C474E91-B6EC-4AB3-8596-458BA2342B99}" presName="composite" presStyleCnt="0"/>
      <dgm:spPr/>
      <dgm:t>
        <a:bodyPr/>
        <a:lstStyle/>
        <a:p>
          <a:endParaRPr lang="ru-RU"/>
        </a:p>
      </dgm:t>
    </dgm:pt>
    <dgm:pt modelId="{11880066-4E17-4FFB-8DDC-2B2E4CE0AB87}" type="pres">
      <dgm:prSet presAssocID="{4C474E91-B6EC-4AB3-8596-458BA2342B9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0AE3C-E8A3-4C8A-86E0-B1B75B8E9833}" type="pres">
      <dgm:prSet presAssocID="{4C474E91-B6EC-4AB3-8596-458BA2342B9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99855-B163-4421-815C-ED021034D7A0}" type="pres">
      <dgm:prSet presAssocID="{560532C8-779A-44E3-B402-FA8D7DF5CDA6}" presName="sp" presStyleCnt="0"/>
      <dgm:spPr/>
      <dgm:t>
        <a:bodyPr/>
        <a:lstStyle/>
        <a:p>
          <a:endParaRPr lang="ru-RU"/>
        </a:p>
      </dgm:t>
    </dgm:pt>
    <dgm:pt modelId="{CC1815C7-AFF1-4681-A3CD-676281694EB7}" type="pres">
      <dgm:prSet presAssocID="{A28597C9-01BC-4271-8C56-337CC09B5580}" presName="composite" presStyleCnt="0"/>
      <dgm:spPr/>
      <dgm:t>
        <a:bodyPr/>
        <a:lstStyle/>
        <a:p>
          <a:endParaRPr lang="ru-RU"/>
        </a:p>
      </dgm:t>
    </dgm:pt>
    <dgm:pt modelId="{07C41C96-490D-4598-BB34-07258DA3A2DC}" type="pres">
      <dgm:prSet presAssocID="{A28597C9-01BC-4271-8C56-337CC09B558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2575D-F5D0-4727-9F52-25302FB19BAC}" type="pres">
      <dgm:prSet presAssocID="{A28597C9-01BC-4271-8C56-337CC09B558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E6039-D3B6-4192-8794-48520DDC35C8}" type="pres">
      <dgm:prSet presAssocID="{73B4DFCB-F267-4436-AA31-7F5BE5CCBCDE}" presName="sp" presStyleCnt="0"/>
      <dgm:spPr/>
      <dgm:t>
        <a:bodyPr/>
        <a:lstStyle/>
        <a:p>
          <a:endParaRPr lang="ru-RU"/>
        </a:p>
      </dgm:t>
    </dgm:pt>
    <dgm:pt modelId="{D022F0AB-A3ED-4039-BEE5-F0979A1D991A}" type="pres">
      <dgm:prSet presAssocID="{4C559F56-62EF-4A44-8392-276E81B72162}" presName="composite" presStyleCnt="0"/>
      <dgm:spPr/>
      <dgm:t>
        <a:bodyPr/>
        <a:lstStyle/>
        <a:p>
          <a:endParaRPr lang="ru-RU"/>
        </a:p>
      </dgm:t>
    </dgm:pt>
    <dgm:pt modelId="{170C1952-EF9C-4C77-AB5F-57C878FA672A}" type="pres">
      <dgm:prSet presAssocID="{4C559F56-62EF-4A44-8392-276E81B7216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0C7B5-C663-486E-A07C-D097AFF1C70A}" type="pres">
      <dgm:prSet presAssocID="{4C559F56-62EF-4A44-8392-276E81B7216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82257-9D79-4CAB-9F8E-7F9D120C8F3B}" type="pres">
      <dgm:prSet presAssocID="{D66A45AC-4F4A-4F65-BCDA-EF476A7B36B4}" presName="sp" presStyleCnt="0"/>
      <dgm:spPr/>
      <dgm:t>
        <a:bodyPr/>
        <a:lstStyle/>
        <a:p>
          <a:endParaRPr lang="ru-RU"/>
        </a:p>
      </dgm:t>
    </dgm:pt>
    <dgm:pt modelId="{25303D9B-72F3-43DE-A3DA-9DC81E5CE6FB}" type="pres">
      <dgm:prSet presAssocID="{B10AE37A-4BA3-4CF6-92C0-FC5592F579FD}" presName="composite" presStyleCnt="0"/>
      <dgm:spPr/>
      <dgm:t>
        <a:bodyPr/>
        <a:lstStyle/>
        <a:p>
          <a:endParaRPr lang="ru-RU"/>
        </a:p>
      </dgm:t>
    </dgm:pt>
    <dgm:pt modelId="{0C65C437-199B-4BB1-A715-8432F8996E17}" type="pres">
      <dgm:prSet presAssocID="{B10AE37A-4BA3-4CF6-92C0-FC5592F579F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DEF76-B263-4CD9-830E-39E42D5654F3}" type="pres">
      <dgm:prSet presAssocID="{B10AE37A-4BA3-4CF6-92C0-FC5592F579F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A5A5B-34AF-4D2A-BE5D-3C73CE12E6EA}" type="pres">
      <dgm:prSet presAssocID="{15CBD5F9-92AD-4A41-A671-764DE4C3CB26}" presName="sp" presStyleCnt="0"/>
      <dgm:spPr/>
      <dgm:t>
        <a:bodyPr/>
        <a:lstStyle/>
        <a:p>
          <a:endParaRPr lang="ru-RU"/>
        </a:p>
      </dgm:t>
    </dgm:pt>
    <dgm:pt modelId="{B84720D8-D499-4B2B-A010-E3896095DADB}" type="pres">
      <dgm:prSet presAssocID="{896B5379-2437-4879-8CB0-5329796F2A51}" presName="composite" presStyleCnt="0"/>
      <dgm:spPr/>
      <dgm:t>
        <a:bodyPr/>
        <a:lstStyle/>
        <a:p>
          <a:endParaRPr lang="ru-RU"/>
        </a:p>
      </dgm:t>
    </dgm:pt>
    <dgm:pt modelId="{E7DA3EA2-FAA2-48DC-8686-189135B7AB44}" type="pres">
      <dgm:prSet presAssocID="{896B5379-2437-4879-8CB0-5329796F2A5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1AB7C-04CE-4862-937D-0A01BF092EDD}" type="pres">
      <dgm:prSet presAssocID="{896B5379-2437-4879-8CB0-5329796F2A5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B659D5-EC10-4266-907B-DC9F32C102CC}" srcId="{E6457C78-9385-4E7A-8818-8DC0BBB78CF4}" destId="{B10AE37A-4BA3-4CF6-92C0-FC5592F579FD}" srcOrd="4" destOrd="0" parTransId="{22C7F13C-3352-4C84-B81A-DF7ECFFB5AA9}" sibTransId="{15CBD5F9-92AD-4A41-A671-764DE4C3CB26}"/>
    <dgm:cxn modelId="{B4829642-BD0A-461D-AD89-E42512E1EF36}" srcId="{E6457C78-9385-4E7A-8818-8DC0BBB78CF4}" destId="{4C559F56-62EF-4A44-8392-276E81B72162}" srcOrd="3" destOrd="0" parTransId="{7709D435-E547-4CEA-95D5-21A51E28FE7A}" sibTransId="{D66A45AC-4F4A-4F65-BCDA-EF476A7B36B4}"/>
    <dgm:cxn modelId="{4E5A4DD2-8BB0-46E9-BF64-4D685ABDE8D0}" type="presOf" srcId="{9F3B4A23-88D8-40DE-B47B-DE372FCE5714}" destId="{6000C7B5-C663-486E-A07C-D097AFF1C70A}" srcOrd="0" destOrd="0" presId="urn:microsoft.com/office/officeart/2005/8/layout/chevron2"/>
    <dgm:cxn modelId="{163561E4-97CA-46DF-A4D2-1899510FF033}" type="presOf" srcId="{B10AE37A-4BA3-4CF6-92C0-FC5592F579FD}" destId="{0C65C437-199B-4BB1-A715-8432F8996E17}" srcOrd="0" destOrd="0" presId="urn:microsoft.com/office/officeart/2005/8/layout/chevron2"/>
    <dgm:cxn modelId="{14D1C6FB-2862-426C-AEBC-252A5985611A}" type="presOf" srcId="{3EA65005-957F-412F-9BBD-70341AD5109F}" destId="{D672575D-F5D0-4727-9F52-25302FB19BAC}" srcOrd="0" destOrd="0" presId="urn:microsoft.com/office/officeart/2005/8/layout/chevron2"/>
    <dgm:cxn modelId="{99781C53-D2E9-46EC-87D2-E08A4A203FEF}" type="presOf" srcId="{A28597C9-01BC-4271-8C56-337CC09B5580}" destId="{07C41C96-490D-4598-BB34-07258DA3A2DC}" srcOrd="0" destOrd="0" presId="urn:microsoft.com/office/officeart/2005/8/layout/chevron2"/>
    <dgm:cxn modelId="{9E98554C-AE5C-4BDC-9E31-585EA8BCBA42}" srcId="{B10AE37A-4BA3-4CF6-92C0-FC5592F579FD}" destId="{B93C09ED-043F-4324-A476-29BCEB5CCA34}" srcOrd="0" destOrd="0" parTransId="{D3C9978F-FD02-4846-B84D-B6BD3240A1D1}" sibTransId="{2106A289-7CD4-4D02-A56E-186772A94D04}"/>
    <dgm:cxn modelId="{C3067F3F-FA97-4854-9852-E8139D550CBC}" srcId="{E6457C78-9385-4E7A-8818-8DC0BBB78CF4}" destId="{896B5379-2437-4879-8CB0-5329796F2A51}" srcOrd="5" destOrd="0" parTransId="{66E3385E-F9B6-4808-94F0-DDC47F52A129}" sibTransId="{F1731CE9-3021-4B8B-9120-8CA1B7EF3055}"/>
    <dgm:cxn modelId="{C27E1578-FC75-4691-98FC-29B582F1AFD6}" srcId="{896B5379-2437-4879-8CB0-5329796F2A51}" destId="{D3B03FE7-CCC9-4414-8761-11247EB9B4F0}" srcOrd="0" destOrd="0" parTransId="{5A0EE263-9A82-4C25-B04E-6E1D148F67B3}" sibTransId="{2C565AE9-71EC-45C4-A3C3-9C5741B1CFB4}"/>
    <dgm:cxn modelId="{39A7BB7B-1451-4CCD-8FD5-1EDB14E8FFE9}" srcId="{E6457C78-9385-4E7A-8818-8DC0BBB78CF4}" destId="{6694CEAD-E2EB-427C-BAA4-C4F87926D8ED}" srcOrd="0" destOrd="0" parTransId="{B667BC73-218B-46AF-9C9A-EECB1D9D1D21}" sibTransId="{BE2624C2-3D8D-445C-A893-F1D57675FCC6}"/>
    <dgm:cxn modelId="{7F035202-E9B3-400B-8476-70BA8DBF03DD}" type="presOf" srcId="{4C474E91-B6EC-4AB3-8596-458BA2342B99}" destId="{11880066-4E17-4FFB-8DDC-2B2E4CE0AB87}" srcOrd="0" destOrd="0" presId="urn:microsoft.com/office/officeart/2005/8/layout/chevron2"/>
    <dgm:cxn modelId="{465E8AAE-22F5-4EA4-B3ED-0539D6B50E40}" srcId="{E6457C78-9385-4E7A-8818-8DC0BBB78CF4}" destId="{4C474E91-B6EC-4AB3-8596-458BA2342B99}" srcOrd="1" destOrd="0" parTransId="{51E7BF88-2C5C-47B3-A64B-511590EAC917}" sibTransId="{560532C8-779A-44E3-B402-FA8D7DF5CDA6}"/>
    <dgm:cxn modelId="{FBDBE0EF-FD1E-4551-86C5-67C589490F38}" srcId="{E6457C78-9385-4E7A-8818-8DC0BBB78CF4}" destId="{A28597C9-01BC-4271-8C56-337CC09B5580}" srcOrd="2" destOrd="0" parTransId="{CD9BE38C-468F-4C76-A277-8046DB06F1F8}" sibTransId="{73B4DFCB-F267-4436-AA31-7F5BE5CCBCDE}"/>
    <dgm:cxn modelId="{935757BB-AFBC-441A-A4E6-7398E82E2C01}" type="presOf" srcId="{E6457C78-9385-4E7A-8818-8DC0BBB78CF4}" destId="{6C3645D6-3074-4419-80ED-7C85248418B0}" srcOrd="0" destOrd="0" presId="urn:microsoft.com/office/officeart/2005/8/layout/chevron2"/>
    <dgm:cxn modelId="{8699724D-A8A1-4FC5-8D10-665878552D85}" srcId="{A28597C9-01BC-4271-8C56-337CC09B5580}" destId="{3EA65005-957F-412F-9BBD-70341AD5109F}" srcOrd="0" destOrd="0" parTransId="{1520BBEC-4AFC-4D59-B65D-AB4F3212BECA}" sibTransId="{63B3A30E-140C-41D5-BBD8-704E49BCF164}"/>
    <dgm:cxn modelId="{422D52DA-961A-42F9-9636-090104DE022C}" srcId="{4C559F56-62EF-4A44-8392-276E81B72162}" destId="{9F3B4A23-88D8-40DE-B47B-DE372FCE5714}" srcOrd="0" destOrd="0" parTransId="{79F999F6-BFA3-40F8-9AC8-3DCD76AB2A5B}" sibTransId="{DA0799DF-6F01-4024-8649-9EE66A7D9E92}"/>
    <dgm:cxn modelId="{6EB1E447-9C14-4CFE-9D51-3BFA37EAD603}" type="presOf" srcId="{335BE032-6F45-460F-89E0-4EE2A8016B28}" destId="{D4EE80EE-EE17-4920-9D8F-8A6CB8DAB36A}" srcOrd="0" destOrd="0" presId="urn:microsoft.com/office/officeart/2005/8/layout/chevron2"/>
    <dgm:cxn modelId="{E0967887-570C-46B6-8676-54557F5E2EB8}" type="presOf" srcId="{D3B03FE7-CCC9-4414-8761-11247EB9B4F0}" destId="{DE71AB7C-04CE-4862-937D-0A01BF092EDD}" srcOrd="0" destOrd="0" presId="urn:microsoft.com/office/officeart/2005/8/layout/chevron2"/>
    <dgm:cxn modelId="{D8F59196-D319-4B93-90F2-6F20683495E8}" srcId="{6694CEAD-E2EB-427C-BAA4-C4F87926D8ED}" destId="{335BE032-6F45-460F-89E0-4EE2A8016B28}" srcOrd="0" destOrd="0" parTransId="{4CCAF303-C4D4-4C46-8744-911A9826AEFB}" sibTransId="{A95F12D5-EAE7-4B71-936F-EEB4A8105F0C}"/>
    <dgm:cxn modelId="{9D09FDE9-5BB7-4651-9E8B-AF935A81D179}" type="presOf" srcId="{896B5379-2437-4879-8CB0-5329796F2A51}" destId="{E7DA3EA2-FAA2-48DC-8686-189135B7AB44}" srcOrd="0" destOrd="0" presId="urn:microsoft.com/office/officeart/2005/8/layout/chevron2"/>
    <dgm:cxn modelId="{E5C3F9D4-7B43-4B88-AA3E-4189DA93568A}" type="presOf" srcId="{B93C09ED-043F-4324-A476-29BCEB5CCA34}" destId="{EA8DEF76-B263-4CD9-830E-39E42D5654F3}" srcOrd="0" destOrd="0" presId="urn:microsoft.com/office/officeart/2005/8/layout/chevron2"/>
    <dgm:cxn modelId="{52FEA725-54D4-40CD-987F-2E7C07572B61}" type="presOf" srcId="{8CDA5772-913A-4B66-AB35-A4BC99DF12C8}" destId="{FC90AE3C-E8A3-4C8A-86E0-B1B75B8E9833}" srcOrd="0" destOrd="0" presId="urn:microsoft.com/office/officeart/2005/8/layout/chevron2"/>
    <dgm:cxn modelId="{30AC6243-A8AF-408D-8C21-98B417A3D18B}" type="presOf" srcId="{4C559F56-62EF-4A44-8392-276E81B72162}" destId="{170C1952-EF9C-4C77-AB5F-57C878FA672A}" srcOrd="0" destOrd="0" presId="urn:microsoft.com/office/officeart/2005/8/layout/chevron2"/>
    <dgm:cxn modelId="{49C80961-F05D-40BB-BEAA-8F89D08007DE}" srcId="{4C474E91-B6EC-4AB3-8596-458BA2342B99}" destId="{8CDA5772-913A-4B66-AB35-A4BC99DF12C8}" srcOrd="0" destOrd="0" parTransId="{F187DDAE-9EA5-4249-AB67-E498BDAD17EC}" sibTransId="{C6605BF8-D3C3-43BD-8907-9FFFA2A6F45C}"/>
    <dgm:cxn modelId="{6F41849F-1EFD-4C55-A2CB-9A6425F12B4A}" type="presOf" srcId="{6694CEAD-E2EB-427C-BAA4-C4F87926D8ED}" destId="{586EC199-F8C2-4267-A1FA-44FFC922C4CA}" srcOrd="0" destOrd="0" presId="urn:microsoft.com/office/officeart/2005/8/layout/chevron2"/>
    <dgm:cxn modelId="{0C4CD848-4A8D-42DF-B831-464F3F709BF7}" type="presParOf" srcId="{6C3645D6-3074-4419-80ED-7C85248418B0}" destId="{6B5A8D7F-F0AC-4CF4-A2E0-A68D6E19BE46}" srcOrd="0" destOrd="0" presId="urn:microsoft.com/office/officeart/2005/8/layout/chevron2"/>
    <dgm:cxn modelId="{7BD8CF02-2748-4BAE-9AB8-F2C4EBD3F35F}" type="presParOf" srcId="{6B5A8D7F-F0AC-4CF4-A2E0-A68D6E19BE46}" destId="{586EC199-F8C2-4267-A1FA-44FFC922C4CA}" srcOrd="0" destOrd="0" presId="urn:microsoft.com/office/officeart/2005/8/layout/chevron2"/>
    <dgm:cxn modelId="{E21E6288-61E1-442F-AB40-EFDEE3680FA1}" type="presParOf" srcId="{6B5A8D7F-F0AC-4CF4-A2E0-A68D6E19BE46}" destId="{D4EE80EE-EE17-4920-9D8F-8A6CB8DAB36A}" srcOrd="1" destOrd="0" presId="urn:microsoft.com/office/officeart/2005/8/layout/chevron2"/>
    <dgm:cxn modelId="{73AD6382-D9C1-46E0-9602-2D5EE6BF063B}" type="presParOf" srcId="{6C3645D6-3074-4419-80ED-7C85248418B0}" destId="{0689E7EE-AA24-4D92-B455-879B89F0C2B8}" srcOrd="1" destOrd="0" presId="urn:microsoft.com/office/officeart/2005/8/layout/chevron2"/>
    <dgm:cxn modelId="{C2375ABF-ED85-4BFC-AFFB-2A2D22DB3F7E}" type="presParOf" srcId="{6C3645D6-3074-4419-80ED-7C85248418B0}" destId="{D82634BA-7A17-4628-B682-D7DF5D988602}" srcOrd="2" destOrd="0" presId="urn:microsoft.com/office/officeart/2005/8/layout/chevron2"/>
    <dgm:cxn modelId="{F437DD72-42CD-4BC4-B504-CF653EC0B14C}" type="presParOf" srcId="{D82634BA-7A17-4628-B682-D7DF5D988602}" destId="{11880066-4E17-4FFB-8DDC-2B2E4CE0AB87}" srcOrd="0" destOrd="0" presId="urn:microsoft.com/office/officeart/2005/8/layout/chevron2"/>
    <dgm:cxn modelId="{7DA9B0D4-822D-487A-A84D-1955B5100E93}" type="presParOf" srcId="{D82634BA-7A17-4628-B682-D7DF5D988602}" destId="{FC90AE3C-E8A3-4C8A-86E0-B1B75B8E9833}" srcOrd="1" destOrd="0" presId="urn:microsoft.com/office/officeart/2005/8/layout/chevron2"/>
    <dgm:cxn modelId="{075F43E2-DA42-41EA-ABE6-BD8B54340E6B}" type="presParOf" srcId="{6C3645D6-3074-4419-80ED-7C85248418B0}" destId="{D3399855-B163-4421-815C-ED021034D7A0}" srcOrd="3" destOrd="0" presId="urn:microsoft.com/office/officeart/2005/8/layout/chevron2"/>
    <dgm:cxn modelId="{2AF4A245-8478-4B8F-BD94-999CBB49B7DB}" type="presParOf" srcId="{6C3645D6-3074-4419-80ED-7C85248418B0}" destId="{CC1815C7-AFF1-4681-A3CD-676281694EB7}" srcOrd="4" destOrd="0" presId="urn:microsoft.com/office/officeart/2005/8/layout/chevron2"/>
    <dgm:cxn modelId="{0EB4C0BE-61C3-49CC-BDE5-8D40465325B8}" type="presParOf" srcId="{CC1815C7-AFF1-4681-A3CD-676281694EB7}" destId="{07C41C96-490D-4598-BB34-07258DA3A2DC}" srcOrd="0" destOrd="0" presId="urn:microsoft.com/office/officeart/2005/8/layout/chevron2"/>
    <dgm:cxn modelId="{8E64509D-1FC1-44A1-BB3B-4285CA1D813A}" type="presParOf" srcId="{CC1815C7-AFF1-4681-A3CD-676281694EB7}" destId="{D672575D-F5D0-4727-9F52-25302FB19BAC}" srcOrd="1" destOrd="0" presId="urn:microsoft.com/office/officeart/2005/8/layout/chevron2"/>
    <dgm:cxn modelId="{50111126-4BFA-48AA-8E17-9AA136B42DB6}" type="presParOf" srcId="{6C3645D6-3074-4419-80ED-7C85248418B0}" destId="{CC6E6039-D3B6-4192-8794-48520DDC35C8}" srcOrd="5" destOrd="0" presId="urn:microsoft.com/office/officeart/2005/8/layout/chevron2"/>
    <dgm:cxn modelId="{2AEE623C-A6A0-4375-8B7A-D5B442B5BF76}" type="presParOf" srcId="{6C3645D6-3074-4419-80ED-7C85248418B0}" destId="{D022F0AB-A3ED-4039-BEE5-F0979A1D991A}" srcOrd="6" destOrd="0" presId="urn:microsoft.com/office/officeart/2005/8/layout/chevron2"/>
    <dgm:cxn modelId="{259943D1-08DD-4077-A750-C2EA2B0A691F}" type="presParOf" srcId="{D022F0AB-A3ED-4039-BEE5-F0979A1D991A}" destId="{170C1952-EF9C-4C77-AB5F-57C878FA672A}" srcOrd="0" destOrd="0" presId="urn:microsoft.com/office/officeart/2005/8/layout/chevron2"/>
    <dgm:cxn modelId="{CF97FFA7-21BA-4F2E-9F47-430C441FBCE2}" type="presParOf" srcId="{D022F0AB-A3ED-4039-BEE5-F0979A1D991A}" destId="{6000C7B5-C663-486E-A07C-D097AFF1C70A}" srcOrd="1" destOrd="0" presId="urn:microsoft.com/office/officeart/2005/8/layout/chevron2"/>
    <dgm:cxn modelId="{8FE282C8-C0C2-47A4-A080-E7F392AF0997}" type="presParOf" srcId="{6C3645D6-3074-4419-80ED-7C85248418B0}" destId="{E0C82257-9D79-4CAB-9F8E-7F9D120C8F3B}" srcOrd="7" destOrd="0" presId="urn:microsoft.com/office/officeart/2005/8/layout/chevron2"/>
    <dgm:cxn modelId="{A9C46273-D9C4-4D30-B9E8-E950D55B54FF}" type="presParOf" srcId="{6C3645D6-3074-4419-80ED-7C85248418B0}" destId="{25303D9B-72F3-43DE-A3DA-9DC81E5CE6FB}" srcOrd="8" destOrd="0" presId="urn:microsoft.com/office/officeart/2005/8/layout/chevron2"/>
    <dgm:cxn modelId="{9FA479EB-E3EF-4502-82A2-93F450E48D86}" type="presParOf" srcId="{25303D9B-72F3-43DE-A3DA-9DC81E5CE6FB}" destId="{0C65C437-199B-4BB1-A715-8432F8996E17}" srcOrd="0" destOrd="0" presId="urn:microsoft.com/office/officeart/2005/8/layout/chevron2"/>
    <dgm:cxn modelId="{103AC1B2-7BA8-4520-91D0-085D98A6BE7C}" type="presParOf" srcId="{25303D9B-72F3-43DE-A3DA-9DC81E5CE6FB}" destId="{EA8DEF76-B263-4CD9-830E-39E42D5654F3}" srcOrd="1" destOrd="0" presId="urn:microsoft.com/office/officeart/2005/8/layout/chevron2"/>
    <dgm:cxn modelId="{AFAB2C9F-B0F5-4A35-A687-F54AD1303F0E}" type="presParOf" srcId="{6C3645D6-3074-4419-80ED-7C85248418B0}" destId="{73BA5A5B-34AF-4D2A-BE5D-3C73CE12E6EA}" srcOrd="9" destOrd="0" presId="urn:microsoft.com/office/officeart/2005/8/layout/chevron2"/>
    <dgm:cxn modelId="{0C8767E9-5351-4E7C-8591-1C1A064B82C6}" type="presParOf" srcId="{6C3645D6-3074-4419-80ED-7C85248418B0}" destId="{B84720D8-D499-4B2B-A010-E3896095DADB}" srcOrd="10" destOrd="0" presId="urn:microsoft.com/office/officeart/2005/8/layout/chevron2"/>
    <dgm:cxn modelId="{901D0F0A-EEE8-4E9B-AAAC-BCE2EE5367A9}" type="presParOf" srcId="{B84720D8-D499-4B2B-A010-E3896095DADB}" destId="{E7DA3EA2-FAA2-48DC-8686-189135B7AB44}" srcOrd="0" destOrd="0" presId="urn:microsoft.com/office/officeart/2005/8/layout/chevron2"/>
    <dgm:cxn modelId="{AA2179D3-7F1A-4233-90BD-EBE94A348E6E}" type="presParOf" srcId="{B84720D8-D499-4B2B-A010-E3896095DADB}" destId="{DE71AB7C-04CE-4862-937D-0A01BF092E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EC199-F8C2-4267-A1FA-44FFC922C4CA}">
      <dsp:nvSpPr>
        <dsp:cNvPr id="0" name=""/>
        <dsp:cNvSpPr/>
      </dsp:nvSpPr>
      <dsp:spPr>
        <a:xfrm rot="5400000">
          <a:off x="-106167" y="108161"/>
          <a:ext cx="707785" cy="49544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ru-RU" sz="2000" kern="12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2" y="249718"/>
        <a:ext cx="495449" cy="212336"/>
      </dsp:txXfrm>
    </dsp:sp>
    <dsp:sp modelId="{D4EE80EE-EE17-4920-9D8F-8A6CB8DAB36A}">
      <dsp:nvSpPr>
        <dsp:cNvPr id="0" name=""/>
        <dsp:cNvSpPr/>
      </dsp:nvSpPr>
      <dsp:spPr>
        <a:xfrm rot="5400000">
          <a:off x="3365945" y="-2868502"/>
          <a:ext cx="460302" cy="6201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ru-RU" sz="2000" kern="12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Заместитель директора по ВР -  1 ставка</a:t>
          </a:r>
        </a:p>
      </dsp:txBody>
      <dsp:txXfrm rot="-5400000">
        <a:off x="495449" y="24464"/>
        <a:ext cx="6178824" cy="415362"/>
      </dsp:txXfrm>
    </dsp:sp>
    <dsp:sp modelId="{11880066-4E17-4FFB-8DDC-2B2E4CE0AB87}">
      <dsp:nvSpPr>
        <dsp:cNvPr id="0" name=""/>
        <dsp:cNvSpPr/>
      </dsp:nvSpPr>
      <dsp:spPr>
        <a:xfrm rot="5400000">
          <a:off x="-106167" y="714689"/>
          <a:ext cx="707785" cy="495449"/>
        </a:xfrm>
        <a:prstGeom prst="chevron">
          <a:avLst/>
        </a:prstGeom>
        <a:gradFill rotWithShape="0">
          <a:gsLst>
            <a:gs pos="0">
              <a:schemeClr val="accent5">
                <a:hueOff val="1202140"/>
                <a:satOff val="-5276"/>
                <a:lumOff val="1569"/>
                <a:alphaOff val="0"/>
                <a:tint val="50000"/>
                <a:satMod val="300000"/>
              </a:schemeClr>
            </a:gs>
            <a:gs pos="35000">
              <a:schemeClr val="accent5">
                <a:hueOff val="1202140"/>
                <a:satOff val="-5276"/>
                <a:lumOff val="1569"/>
                <a:alphaOff val="0"/>
                <a:tint val="37000"/>
                <a:satMod val="300000"/>
              </a:schemeClr>
            </a:gs>
            <a:gs pos="100000">
              <a:schemeClr val="accent5">
                <a:hueOff val="1202140"/>
                <a:satOff val="-5276"/>
                <a:lumOff val="156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1202140"/>
              <a:satOff val="-5276"/>
              <a:lumOff val="156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ru-RU" sz="2000" kern="12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2" y="856246"/>
        <a:ext cx="495449" cy="212336"/>
      </dsp:txXfrm>
    </dsp:sp>
    <dsp:sp modelId="{FC90AE3C-E8A3-4C8A-86E0-B1B75B8E9833}">
      <dsp:nvSpPr>
        <dsp:cNvPr id="0" name=""/>
        <dsp:cNvSpPr/>
      </dsp:nvSpPr>
      <dsp:spPr>
        <a:xfrm rot="5400000">
          <a:off x="3366066" y="-2262094"/>
          <a:ext cx="460060" cy="6201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202140"/>
              <a:satOff val="-5276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Социальный педагог - 1 ставка</a:t>
          </a:r>
          <a:endParaRPr lang="ru-RU" sz="2000" kern="12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495449" y="630981"/>
        <a:ext cx="6178836" cy="415144"/>
      </dsp:txXfrm>
    </dsp:sp>
    <dsp:sp modelId="{07C41C96-490D-4598-BB34-07258DA3A2DC}">
      <dsp:nvSpPr>
        <dsp:cNvPr id="0" name=""/>
        <dsp:cNvSpPr/>
      </dsp:nvSpPr>
      <dsp:spPr>
        <a:xfrm rot="5400000">
          <a:off x="-106167" y="1321218"/>
          <a:ext cx="707785" cy="495449"/>
        </a:xfrm>
        <a:prstGeom prst="chevron">
          <a:avLst/>
        </a:prstGeom>
        <a:gradFill rotWithShape="0">
          <a:gsLst>
            <a:gs pos="0">
              <a:schemeClr val="accent5">
                <a:hueOff val="2404280"/>
                <a:satOff val="-10552"/>
                <a:lumOff val="3137"/>
                <a:alphaOff val="0"/>
                <a:tint val="50000"/>
                <a:satMod val="300000"/>
              </a:schemeClr>
            </a:gs>
            <a:gs pos="35000">
              <a:schemeClr val="accent5">
                <a:hueOff val="2404280"/>
                <a:satOff val="-10552"/>
                <a:lumOff val="3137"/>
                <a:alphaOff val="0"/>
                <a:tint val="37000"/>
                <a:satMod val="300000"/>
              </a:schemeClr>
            </a:gs>
            <a:gs pos="100000">
              <a:schemeClr val="accent5">
                <a:hueOff val="2404280"/>
                <a:satOff val="-10552"/>
                <a:lumOff val="313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2404280"/>
              <a:satOff val="-10552"/>
              <a:lumOff val="31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2" y="1462775"/>
        <a:ext cx="495449" cy="212336"/>
      </dsp:txXfrm>
    </dsp:sp>
    <dsp:sp modelId="{D672575D-F5D0-4727-9F52-25302FB19BAC}">
      <dsp:nvSpPr>
        <dsp:cNvPr id="0" name=""/>
        <dsp:cNvSpPr/>
      </dsp:nvSpPr>
      <dsp:spPr>
        <a:xfrm rot="5400000">
          <a:off x="3366066" y="-1655565"/>
          <a:ext cx="460060" cy="6201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404280"/>
              <a:satOff val="-10552"/>
              <a:lumOff val="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Педагог- психолог - 2 ставки</a:t>
          </a:r>
          <a:endParaRPr lang="ru-RU" sz="2000" kern="12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495449" y="1237510"/>
        <a:ext cx="6178836" cy="415144"/>
      </dsp:txXfrm>
    </dsp:sp>
    <dsp:sp modelId="{170C1952-EF9C-4C77-AB5F-57C878FA672A}">
      <dsp:nvSpPr>
        <dsp:cNvPr id="0" name=""/>
        <dsp:cNvSpPr/>
      </dsp:nvSpPr>
      <dsp:spPr>
        <a:xfrm rot="5400000">
          <a:off x="-106167" y="1927747"/>
          <a:ext cx="707785" cy="495449"/>
        </a:xfrm>
        <a:prstGeom prst="chevron">
          <a:avLst/>
        </a:prstGeom>
        <a:gradFill rotWithShape="0">
          <a:gsLst>
            <a:gs pos="0">
              <a:schemeClr val="accent5">
                <a:hueOff val="3606419"/>
                <a:satOff val="-15828"/>
                <a:lumOff val="4706"/>
                <a:alphaOff val="0"/>
                <a:tint val="50000"/>
                <a:satMod val="300000"/>
              </a:schemeClr>
            </a:gs>
            <a:gs pos="35000">
              <a:schemeClr val="accent5">
                <a:hueOff val="3606419"/>
                <a:satOff val="-15828"/>
                <a:lumOff val="4706"/>
                <a:alphaOff val="0"/>
                <a:tint val="37000"/>
                <a:satMod val="300000"/>
              </a:schemeClr>
            </a:gs>
            <a:gs pos="100000">
              <a:schemeClr val="accent5">
                <a:hueOff val="3606419"/>
                <a:satOff val="-15828"/>
                <a:lumOff val="470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3606419"/>
              <a:satOff val="-15828"/>
              <a:lumOff val="470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ru-RU" sz="2000" kern="12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2" y="2069304"/>
        <a:ext cx="495449" cy="212336"/>
      </dsp:txXfrm>
    </dsp:sp>
    <dsp:sp modelId="{6000C7B5-C663-486E-A07C-D097AFF1C70A}">
      <dsp:nvSpPr>
        <dsp:cNvPr id="0" name=""/>
        <dsp:cNvSpPr/>
      </dsp:nvSpPr>
      <dsp:spPr>
        <a:xfrm rot="5400000">
          <a:off x="3366066" y="-1049037"/>
          <a:ext cx="460060" cy="6201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606419"/>
              <a:satOff val="-15828"/>
              <a:lumOff val="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Педагог-организатор -1 ставка</a:t>
          </a:r>
          <a:endParaRPr lang="ru-RU" sz="2000" kern="12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495449" y="1844038"/>
        <a:ext cx="6178836" cy="415144"/>
      </dsp:txXfrm>
    </dsp:sp>
    <dsp:sp modelId="{0C65C437-199B-4BB1-A715-8432F8996E17}">
      <dsp:nvSpPr>
        <dsp:cNvPr id="0" name=""/>
        <dsp:cNvSpPr/>
      </dsp:nvSpPr>
      <dsp:spPr>
        <a:xfrm rot="5400000">
          <a:off x="-106167" y="2534276"/>
          <a:ext cx="707785" cy="495449"/>
        </a:xfrm>
        <a:prstGeom prst="chevron">
          <a:avLst/>
        </a:prstGeom>
        <a:gradFill rotWithShape="0">
          <a:gsLst>
            <a:gs pos="0">
              <a:schemeClr val="accent5">
                <a:hueOff val="4808559"/>
                <a:satOff val="-21104"/>
                <a:lumOff val="6274"/>
                <a:alphaOff val="0"/>
                <a:tint val="50000"/>
                <a:satMod val="300000"/>
              </a:schemeClr>
            </a:gs>
            <a:gs pos="35000">
              <a:schemeClr val="accent5">
                <a:hueOff val="4808559"/>
                <a:satOff val="-21104"/>
                <a:lumOff val="6274"/>
                <a:alphaOff val="0"/>
                <a:tint val="37000"/>
                <a:satMod val="300000"/>
              </a:schemeClr>
            </a:gs>
            <a:gs pos="100000">
              <a:schemeClr val="accent5">
                <a:hueOff val="4808559"/>
                <a:satOff val="-21104"/>
                <a:lumOff val="627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4808559"/>
              <a:satOff val="-21104"/>
              <a:lumOff val="627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2" y="2675833"/>
        <a:ext cx="495449" cy="212336"/>
      </dsp:txXfrm>
    </dsp:sp>
    <dsp:sp modelId="{EA8DEF76-B263-4CD9-830E-39E42D5654F3}">
      <dsp:nvSpPr>
        <dsp:cNvPr id="0" name=""/>
        <dsp:cNvSpPr/>
      </dsp:nvSpPr>
      <dsp:spPr>
        <a:xfrm rot="5400000">
          <a:off x="3366066" y="-442508"/>
          <a:ext cx="460060" cy="6201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808559"/>
              <a:satOff val="-21104"/>
              <a:lumOff val="6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Логопед-дефектолог -1 ставка</a:t>
          </a:r>
          <a:endParaRPr lang="ru-RU" sz="2000" kern="12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495449" y="2450567"/>
        <a:ext cx="6178836" cy="415144"/>
      </dsp:txXfrm>
    </dsp:sp>
    <dsp:sp modelId="{E7DA3EA2-FAA2-48DC-8686-189135B7AB44}">
      <dsp:nvSpPr>
        <dsp:cNvPr id="0" name=""/>
        <dsp:cNvSpPr/>
      </dsp:nvSpPr>
      <dsp:spPr>
        <a:xfrm rot="5400000">
          <a:off x="-106167" y="3140805"/>
          <a:ext cx="707785" cy="495449"/>
        </a:xfrm>
        <a:prstGeom prst="chevron">
          <a:avLst/>
        </a:prstGeom>
        <a:gradFill rotWithShape="0">
          <a:gsLst>
            <a:gs pos="0">
              <a:schemeClr val="accent5">
                <a:hueOff val="6010699"/>
                <a:satOff val="-26380"/>
                <a:lumOff val="7843"/>
                <a:alphaOff val="0"/>
                <a:tint val="50000"/>
                <a:satMod val="300000"/>
              </a:schemeClr>
            </a:gs>
            <a:gs pos="35000">
              <a:schemeClr val="accent5">
                <a:hueOff val="6010699"/>
                <a:satOff val="-26380"/>
                <a:lumOff val="7843"/>
                <a:alphaOff val="0"/>
                <a:tint val="37000"/>
                <a:satMod val="300000"/>
              </a:schemeClr>
            </a:gs>
            <a:gs pos="100000">
              <a:schemeClr val="accent5">
                <a:hueOff val="6010699"/>
                <a:satOff val="-26380"/>
                <a:lumOff val="784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2" y="3282362"/>
        <a:ext cx="495449" cy="212336"/>
      </dsp:txXfrm>
    </dsp:sp>
    <dsp:sp modelId="{DE71AB7C-04CE-4862-937D-0A01BF092EDD}">
      <dsp:nvSpPr>
        <dsp:cNvPr id="0" name=""/>
        <dsp:cNvSpPr/>
      </dsp:nvSpPr>
      <dsp:spPr>
        <a:xfrm rot="5400000">
          <a:off x="3366066" y="164020"/>
          <a:ext cx="460060" cy="6201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rPr>
            <a:t>Администратор  - 1 ставка</a:t>
          </a:r>
          <a:endParaRPr lang="ru-RU" sz="2000" kern="1200" dirty="0">
            <a:solidFill>
              <a:srgbClr val="1F4E79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495449" y="3057095"/>
        <a:ext cx="6178836" cy="415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8100" y="0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47" algn="l"/>
                <a:tab pos="1828896" algn="l"/>
                <a:tab pos="2743343" algn="l"/>
                <a:tab pos="3657792" algn="l"/>
                <a:tab pos="4572239" algn="l"/>
                <a:tab pos="5486688" algn="l"/>
                <a:tab pos="6401135" algn="l"/>
                <a:tab pos="7315584" algn="l"/>
                <a:tab pos="8230031" algn="l"/>
                <a:tab pos="9144480" algn="l"/>
                <a:tab pos="10058927" algn="l"/>
              </a:tabLst>
              <a:defRPr sz="1200">
                <a:solidFill>
                  <a:srgbClr val="000000"/>
                </a:solidFill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8050"/>
            <a:ext cx="543877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0" y="9431338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31338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9213" algn="l"/>
                <a:tab pos="7313613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210BEFD6-CBF5-4533-989B-A15CF7C10A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78542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sz="1200" dirty="0" smtClean="0"/>
              <a:t>Добрый день,  уважаемые участники совещания. Главная задача, которую мы ставим перед собой при организации профилактической работы в школе- поиск источника  проблемы</a:t>
            </a:r>
            <a:r>
              <a:rPr lang="ru-RU" sz="1200" baseline="0" dirty="0" smtClean="0"/>
              <a:t> ребенка,  создание для него безопасной  среды,  условий для его  развития. Такая постановка вопроса   определяет и те  проблемные поля,  с которыми  мы сталкиваемся  при  организации  профилактической работы в школе, а также  стратегию по  решению  проблемных вопросов. Тот,  кто на практике  занимается  работой с детьми,  понимает,  что  таких проблем много, а пути решения  иногда  нечетки и не всегда эффективны. Сегодня  мир изменился,  дети и родители изменились и применение многих методов и приёмов,  которые были  эффективны и давали  хороший результат,  в сегодняшних условиях  применять  бесполезно. Четко обозначить проблемы,  определить стратегию, определить команду специалистов, привлечь  специалистов системы профилактики,   подобрать  подходящие  конкретной проблеме  методы работы- задача  администрации  школы. 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10BEFD6-CBF5-4533-989B-A15CF7C10A0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В- третьих,  классный руководитель должен  быть уверен,  что в  организации и проведении  индивидуальной профилактической работы он не один. В учреждении созданы  специальные  службы,  которые  оперативно  включаются в работу с ребенком,  семьей. На сегодняшний день в учреждении  работают  заместитель директора по воспитательной работе,  социальный педагог,  два педагога- психолога,  педагог-организатор,  логопед-дефектолог, введена должность администратора,  который осуществляет контроль за утренним фильтром. На базе учреждения работает  кабинет профилактики употребления ПАВ, деятельность в котором осуществляют руководитель кабинета и ответственный специалист. Кроме того,  за учреждением закреплен инспектор по охране прав детства  и инспектор ПДН.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10BEFD6-CBF5-4533-989B-A15CF7C10A05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62297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У каждого учреждения  при организации  профилактической работы  свои проблемные поля,  свои стратегии и критерии успеха. В нашей школе в течении последних 5 лет дети не совершают преступления, в школе  сформирована  открытая среда, клубы на базе учреждения стали любимым местом досуга и общения не только детей,  но и взрослых. К специалистам учреждения обращаются не только дети,  но и родители,  бабушки и дедушки. Цель профилактики в нашем  случае -  сделать школу  привлекательным  местом, наполненным  позитивными  стратегиями и правилами поведения,  альтернативными способами досуга,  а, главное,  неравнодушными значимыми людьми,  которые могут стать примером для детей и родителей.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10BEFD6-CBF5-4533-989B-A15CF7C10A0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229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 чего начать ?</a:t>
            </a:r>
          </a:p>
          <a:p>
            <a:pPr marL="228600" indent="-228600">
              <a:buAutoNum type="arabicPeriod"/>
            </a:pPr>
            <a:r>
              <a:rPr lang="ru-RU" dirty="0" smtClean="0"/>
              <a:t>Анализируем</a:t>
            </a:r>
            <a:r>
              <a:rPr lang="ru-RU" baseline="0" dirty="0" smtClean="0"/>
              <a:t> среду, накопленный  опыт, актуализируем проблемы среды, начинаем изменения, используя стратегию </a:t>
            </a:r>
            <a:r>
              <a:rPr lang="ru-RU" u="sng" dirty="0" smtClean="0"/>
              <a:t>стратегия «малых позитивных шагов».</a:t>
            </a:r>
            <a:r>
              <a:rPr lang="ru-RU" dirty="0" smtClean="0"/>
              <a:t>  Именно  такие изменения претерпела образовательная среда нашего учреждения, исходя из особенностей микрорайона и  субъектов  ВЗАИМОДЕЙСТВИЯ. Пытаемся</a:t>
            </a:r>
            <a:r>
              <a:rPr lang="ru-RU" baseline="0" dirty="0" smtClean="0"/>
              <a:t> создать такую среду,  которая наполнена позитивными  стратегиями,  правилами поведения и  примерами. </a:t>
            </a:r>
            <a:r>
              <a:rPr lang="ru-RU" b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Клубные мероприятия по интересам</a:t>
            </a:r>
          </a:p>
          <a:p>
            <a:pPr algn="ctr"/>
            <a:endParaRPr lang="ru-RU" b="1" u="sng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b="1" u="sng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+ общение  не проблемных семей  с кризисными. Родители выступают в роли </a:t>
            </a:r>
            <a:r>
              <a:rPr lang="ru-RU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тьюторов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по вопросам воспитания.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+  кризисная семья имеет возможность показать себя с  хорошей стороны.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+  в совместной позитивной деятельности корректируются   трудные отношения в семье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+  предъявление детям  позитивных  и правильных  жизненных ценностей через общение с  родителями  других детей школы.</a:t>
            </a:r>
          </a:p>
          <a:p>
            <a:pPr algn="ctr"/>
            <a:endParaRPr lang="ru-RU" u="sng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Примеры: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Спортивные семейные мероприятия.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Шахматные соревнования.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Выставки.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Встречи в классе в рамках традиционного общешкольного проекта «Семейные ценности» (ежемесячные встречи – ВСЕХ).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Проведение кружков,  клубов,  секций,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которые ведут </a:t>
            </a:r>
            <a:r>
              <a:rPr lang="ru-RU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родители  одноклассников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en-US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228600" indent="-228600">
              <a:buNone/>
            </a:pPr>
            <a:endParaRPr lang="ru-RU" dirty="0" smtClean="0"/>
          </a:p>
          <a:p>
            <a:r>
              <a:rPr lang="ru-RU" sz="1200" dirty="0" smtClean="0"/>
              <a:t>…</a:t>
            </a:r>
            <a:r>
              <a:rPr lang="ru-RU" sz="1200" b="1" dirty="0" smtClean="0"/>
              <a:t>Если дома плохо,  то  надо создать альтернативное и безопасное место в школе.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10BEFD6-CBF5-4533-989B-A15CF7C10A0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ru-RU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Мы считаем, что только при участии значимых взрослых возможно «нормальное» взросление, процесс обретения «функциональных органов души». Более того, это естественное условие нормального взросления ребёнка и первичная естественная обучающая среда. </a:t>
            </a:r>
            <a:r>
              <a:rPr lang="ru-RU" sz="1200" u="sng" dirty="0" smtClean="0">
                <a:latin typeface="Courier New" pitchFamily="49" charset="0"/>
                <a:cs typeface="Courier New" pitchFamily="49" charset="0"/>
              </a:rPr>
              <a:t>Значимый взрослый 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- это родной и (или) близкий человек, оказывающий определяющее влияние на развитие и образ жизни ребенка: родитель, учитель, наставник. Однако уровень детского одиночества (отсутствие значимого взрослого, связанного с ребёнком доверием) сегодня чрезвычайно высок. При живых родителях детям зачастую не к кому прийти за советом. Пытаемся найти таких  взрослых,  в рамках городских и региональных проектов в том числе ( «Шанс», «Диалог поколений», «Рука помощи» и т.д.)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ru-RU" sz="12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Примеры: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Встречи в клубе «Стратегия жизни»(на встречи к детям приходят состоявшиеся </a:t>
            </a:r>
            <a:r>
              <a:rPr lang="ru-RU" b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МУЖЧИНЫ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– профессионалы, отцы…).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Встречи  со знаменитыми людьми  (Е.А. Карпов – сеанс одновременной игры на 75 досках).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Совместные мероприятия с </a:t>
            </a:r>
            <a:r>
              <a:rPr lang="ru-RU" b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шефами</a:t>
            </a: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(совместный туристический слёт, турниры по мини-футболу, встречи поколений микрорайона).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Работа в рамках  диалога поколений клуба «Дежурная бабушка».</a:t>
            </a:r>
            <a:r>
              <a:rPr lang="ru-RU" sz="1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                    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10BEFD6-CBF5-4533-989B-A15CF7C10A0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Стратегия</a:t>
            </a:r>
            <a:r>
              <a:rPr lang="ru-RU" baseline="0" dirty="0" smtClean="0"/>
              <a:t> малых шагов!!!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10BEFD6-CBF5-4533-989B-A15CF7C10A05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Организация ранней профилактики  детского неблагополучия  и правонарушений -  одна из  главных задач,  стоящих перед  школой. Данная работа  в учреждении сегодня  выстроена в определенную систему со своими  принципами,  технологиями и стратегиями.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10BEFD6-CBF5-4533-989B-A15CF7C10A05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Принцип «единого окна» позволяет  эффективно реализовывать  взаимодействие на  различных уровнях и  обеспечивает  единую систему учёта,   хранения и  обработки  информации о семьях и несовершеннолетних. Универсальным  инструментом сбора ,  обработки и  хранения информации о семьях и несовершеннолетних,  в отношении которых осуществляется  индивидуальная профилактическая работа и сопровождение,  является областной программный комплекс Банк данных. К данному комплексу подключены  все ведомства системы профилактики. В условиях нашего учреждения  и постоянной сменой контингента  работа  с данным программным комплексом   помогает решать  проблему  выявления  неблагополучия  оперативно, реагировать на  неблагополучие комплексно.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10BEFD6-CBF5-4533-989B-A15CF7C10A0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08420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  вопросам превентивных мер по  ранней профилактике   относится и вопрос  мотивации педагогов к деятельности.  Управление данным процессом  требует  технологичности,  комплексности.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Во- первых,  в  нашем учреждении обозначено,  что  постановка на внутришкольный учёт -  это не наказание для  ребенка,  а  присоединение к определенной фокус- группе, где каждый из них наделён   повышенным вниманием,  а  проблемы ребенка  будут в фокусе у ведомств системы профилактики. Чем раньше  к решению проблемы подключаются специалисты, тем меньше  болезненных последствий  для ребенка. Педагог в данном контексте  не тревожится о негативной статистике, более того, он  первый заинтересован, чтобы к решению проблем ребенка  присоединились специалисты.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10BEFD6-CBF5-4533-989B-A15CF7C10A05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996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Во- вторых, педагог должен быть вооружен  определенными  методиками и технологиями, которые позволяют ему выявлять неблагополучие  на самых ранних стадиях. С этой целью в нашем учреждении применяется стратегия «Навигатор профилактики». Данная  стратегия включает в себя блок- схемы кризисных состояний, кодификатор неблагополучия, алгоритмы проведение входного фильтра посещаемости и оценка социально-психологического состояния ребенка,  первичную  профилактику социальных рисков у несовершеннолетних, сетевой график образовательного учреждения по выявлению обучающихся, находящихся в ситуации неблагополучия, электронные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чек-листы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Надо отметить,   что данная   стратегия    позволяет  обозначать  риски,  проблемы и состояния неблагополучия  детей  уже на уровне  классного руководителя,  учителя- предметника  сразу, утром, по приходу в школу или отсутствия  на уроках,  оперативно подключать,  при необходимости, специалистов учреждения,  а также  ведомств  профилактики.</a:t>
            </a:r>
            <a:endParaRPr lang="ru-RU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10BEFD6-CBF5-4533-989B-A15CF7C10A05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9967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10BEFD6-CBF5-4533-989B-A15CF7C10A05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1710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780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36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85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71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55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36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9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36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3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58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90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29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609600" y="908050"/>
            <a:ext cx="7956550" cy="10795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2"/>
          <p:cNvSpPr/>
          <p:nvPr/>
        </p:nvSpPr>
        <p:spPr>
          <a:xfrm>
            <a:off x="609600" y="6381750"/>
            <a:ext cx="7924800" cy="1588"/>
          </a:xfrm>
          <a:prstGeom prst="line">
            <a:avLst/>
          </a:prstGeom>
          <a:ln w="324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662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122614" y="6245225"/>
            <a:ext cx="2897187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662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553201" y="6453188"/>
            <a:ext cx="1979613" cy="3603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15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007F9F7-5793-488A-BF21-08788E23C7B5}" type="slidenum">
              <a:rPr lang="ru-RU" altLang="ru-RU"/>
              <a:pPr>
                <a:defRPr/>
              </a:pPr>
              <a:t>‹#›</a:t>
            </a:fld>
            <a:endParaRPr lang="ru-RU" altLang="ru-R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5" name="PlaceHolder 6"/>
          <p:cNvSpPr>
            <a:spLocks noGrp="1"/>
          </p:cNvSpPr>
          <p:nvPr>
            <p:ph type="title"/>
          </p:nvPr>
        </p:nvSpPr>
        <p:spPr bwMode="auto">
          <a:xfrm>
            <a:off x="457200" y="273052"/>
            <a:ext cx="8229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щёлкните мышью</a:t>
            </a:r>
          </a:p>
        </p:txBody>
      </p:sp>
      <p:sp>
        <p:nvSpPr>
          <p:cNvPr id="2056" name="PlaceHolder 7"/>
          <p:cNvSpPr>
            <a:spLocks noGrp="1"/>
          </p:cNvSpPr>
          <p:nvPr>
            <p:ph type="body"/>
          </p:nvPr>
        </p:nvSpPr>
        <p:spPr bwMode="auto">
          <a:xfrm>
            <a:off x="457200" y="1604965"/>
            <a:ext cx="82296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структуры щёлкните мышью</a:t>
            </a:r>
          </a:p>
          <a:p>
            <a:pPr lvl="1"/>
            <a:r>
              <a:rPr lang="ru-RU" altLang="ru-RU" smtClean="0"/>
              <a:t>Второй уровень структуры</a:t>
            </a:r>
          </a:p>
          <a:p>
            <a:pPr lvl="2"/>
            <a:r>
              <a:rPr lang="ru-RU" altLang="ru-RU" smtClean="0"/>
              <a:t>Третий уровень структуры</a:t>
            </a:r>
          </a:p>
          <a:p>
            <a:pPr lvl="3"/>
            <a:r>
              <a:rPr lang="ru-RU" altLang="ru-RU" smtClean="0"/>
              <a:t>Четвёртый уровень структуры</a:t>
            </a:r>
          </a:p>
          <a:p>
            <a:pPr lvl="4"/>
            <a:r>
              <a:rPr lang="ru-RU" altLang="ru-RU" smtClean="0"/>
              <a:t>Пятый уровень структуры</a:t>
            </a:r>
          </a:p>
          <a:p>
            <a:pPr lvl="4"/>
            <a:r>
              <a:rPr lang="ru-RU" altLang="ru-RU" smtClean="0"/>
              <a:t>Шестой уровень структуры</a:t>
            </a:r>
          </a:p>
          <a:p>
            <a:pPr lvl="4"/>
            <a:r>
              <a:rPr lang="ru-RU" altLang="ru-RU" smtClean="0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381541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2pPr>
      <a:lvl3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3pPr>
      <a:lvl4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4pPr>
      <a:lvl5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5pPr>
      <a:lvl6pPr marL="382834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6pPr>
      <a:lvl7pPr marL="765667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7pPr>
      <a:lvl8pPr marL="1148501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8pPr>
      <a:lvl9pPr marL="1531334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9pPr>
    </p:titleStyle>
    <p:bodyStyle>
      <a:lvl1pPr marL="397130" indent="-297481" algn="l" defTabSz="842618" rtl="0" eaLnBrk="0" fontAlgn="base" hangingPunct="0">
        <a:lnSpc>
          <a:spcPct val="90000"/>
        </a:lnSpc>
        <a:spcBef>
          <a:spcPts val="1304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92" kern="1200">
          <a:solidFill>
            <a:schemeClr val="tx1"/>
          </a:solidFill>
          <a:latin typeface="+mn-lt"/>
          <a:ea typeface="+mn-ea"/>
          <a:cs typeface="+mn-cs"/>
        </a:defRPr>
      </a:lvl1pPr>
      <a:lvl2pPr marL="631597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2pPr>
      <a:lvl3pPr marL="1053638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75680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4pPr>
      <a:lvl5pPr marL="1897721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5pPr>
      <a:lvl6pPr marL="2320987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4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4982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6979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8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95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93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9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88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85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83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8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7504" y="1556792"/>
            <a:ext cx="87849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a typeface="Verdana" panose="020B0604030504040204" pitchFamily="34" charset="0"/>
                <a:cs typeface="Verdana" panose="020B0604030504040204" pitchFamily="34" charset="0"/>
              </a:rPr>
              <a:t>Профилактическая работа  в школе: проблемные  поля и стратегия успеха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195736" y="5229200"/>
            <a:ext cx="6400800" cy="1143000"/>
          </a:xfrm>
          <a:prstGeom prst="rect">
            <a:avLst/>
          </a:prstGeom>
        </p:spPr>
        <p:txBody>
          <a:bodyPr/>
          <a:lstStyle>
            <a:lvl1pPr marL="397130" indent="-297481" algn="l" defTabSz="842618" rtl="0" eaLnBrk="0" fontAlgn="base" hangingPunct="0">
              <a:lnSpc>
                <a:spcPct val="90000"/>
              </a:lnSpc>
              <a:spcBef>
                <a:spcPts val="1304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597" indent="-209556" algn="l" defTabSz="842618" rtl="0" eaLnBrk="0" fontAlgn="base" hangingPunct="0">
              <a:lnSpc>
                <a:spcPct val="90000"/>
              </a:lnSpc>
              <a:spcBef>
                <a:spcPts val="46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3638" indent="-209556" algn="l" defTabSz="842618" rtl="0" eaLnBrk="0" fontAlgn="base" hangingPunct="0">
              <a:lnSpc>
                <a:spcPct val="90000"/>
              </a:lnSpc>
              <a:spcBef>
                <a:spcPts val="46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5680" indent="-209556" algn="l" defTabSz="842618" rtl="0" eaLnBrk="0" fontAlgn="base" hangingPunct="0">
              <a:lnSpc>
                <a:spcPct val="90000"/>
              </a:lnSpc>
              <a:spcBef>
                <a:spcPts val="46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7721" indent="-209556" algn="l" defTabSz="842618" rtl="0" eaLnBrk="0" fontAlgn="base" hangingPunct="0">
              <a:lnSpc>
                <a:spcPct val="90000"/>
              </a:lnSpc>
              <a:spcBef>
                <a:spcPts val="46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0987" indent="-210999" algn="l" defTabSz="843995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84" indent="-210999" algn="l" defTabSz="843995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4982" indent="-210999" algn="l" defTabSz="843995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6979" indent="-210999" algn="l" defTabSz="843995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649" indent="0" algn="r" eaLnBrk="1" hangingPunct="1">
              <a:buNone/>
            </a:pPr>
            <a:r>
              <a:rPr lang="ru-RU" altLang="ru-RU" sz="1800" dirty="0" err="1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Живодерова</a:t>
            </a:r>
            <a:r>
              <a:rPr lang="ru-RU" altLang="ru-RU" sz="18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Ольга Викторовна, </a:t>
            </a:r>
          </a:p>
          <a:p>
            <a:pPr marL="99649" indent="0" algn="r" eaLnBrk="1" hangingPunct="1">
              <a:buNone/>
            </a:pPr>
            <a:r>
              <a:rPr lang="ru-RU" altLang="ru-RU" sz="18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 МАОУ СОШ № 41 города Тюмени</a:t>
            </a:r>
          </a:p>
        </p:txBody>
      </p:sp>
    </p:spTree>
    <p:extLst>
      <p:ext uri="{BB962C8B-B14F-4D97-AF65-F5344CB8AC3E}">
        <p14:creationId xmlns:p14="http://schemas.microsoft.com/office/powerpoint/2010/main" xmlns="" val="7661191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3"/>
          <p:cNvSpPr/>
          <p:nvPr/>
        </p:nvSpPr>
        <p:spPr>
          <a:xfrm>
            <a:off x="623880" y="1172880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9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7944" y="14556"/>
            <a:ext cx="8818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Алгоритм действий заместителя директора </a:t>
            </a:r>
            <a:r>
              <a:rPr lang="en-US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b="1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воспитательной </a:t>
            </a: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работе</a:t>
            </a:r>
            <a:r>
              <a:rPr lang="en-US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(в </a:t>
            </a:r>
            <a:r>
              <a:rPr lang="ru-RU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соответствии с сетевым графиком и «Навигатором профилактики»)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3090361"/>
              </p:ext>
            </p:extLst>
          </p:nvPr>
        </p:nvGraphicFramePr>
        <p:xfrm>
          <a:off x="755575" y="1179326"/>
          <a:ext cx="8064897" cy="51754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38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91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32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5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№ </a:t>
                      </a:r>
                      <a:r>
                        <a:rPr lang="ru-RU" sz="10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пп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Действие 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Периодичность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Время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  <a:endParaRPr lang="ru-RU" sz="11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Организует проведение входного фильтра посещаемости и оценки социально-психологического состояния учащихся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При выявлении поведения, не характерного для ребенка:</a:t>
                      </a:r>
                      <a:endParaRPr lang="ru-RU" sz="1100" b="1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Ежедневно</a:t>
                      </a:r>
                      <a:endParaRPr lang="ru-RU" sz="1100" b="1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Перед началом смены за 30 </a:t>
                      </a:r>
                      <a:r>
                        <a:rPr lang="ru-RU" sz="11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мин.</a:t>
                      </a:r>
                      <a:endParaRPr lang="ru-RU" sz="11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126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  <a:endParaRPr lang="ru-RU" sz="11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Назначает заседание </a:t>
                      </a:r>
                      <a:r>
                        <a:rPr lang="ru-RU" sz="11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фокус-группы</a:t>
                      </a:r>
                      <a:r>
                        <a:rPr lang="ru-RU" sz="1100" baseline="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ru-RU" sz="1100" baseline="0" dirty="0" err="1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</a:t>
                      </a:r>
                      <a:r>
                        <a:rPr lang="ru-RU" sz="1100" dirty="0" err="1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ам.дир</a:t>
                      </a:r>
                      <a:r>
                        <a:rPr lang="ru-RU" sz="11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по ВР, классный</a:t>
                      </a:r>
                      <a:r>
                        <a:rPr lang="ru-RU" sz="1100" baseline="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руководитель, социально-психологическая служба </a:t>
                      </a:r>
                      <a:endParaRPr lang="ru-RU" sz="11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 течение дня</a:t>
                      </a:r>
                      <a:endParaRPr lang="ru-RU" sz="1100" b="1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 окончании учебной смены</a:t>
                      </a:r>
                      <a:endParaRPr lang="ru-RU" sz="11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2669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Обобщает информацию об </a:t>
                      </a:r>
                      <a:r>
                        <a:rPr lang="ru-RU" sz="11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учащемся</a:t>
                      </a: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</a:t>
                      </a:r>
                      <a:r>
                        <a:rPr lang="ru-RU" sz="11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определяет </a:t>
                      </a: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вид </a:t>
                      </a:r>
                      <a:r>
                        <a:rPr lang="ru-RU" sz="11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поведения,</a:t>
                      </a:r>
                      <a:r>
                        <a:rPr lang="ru-RU" sz="1100" baseline="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принимает </a:t>
                      </a: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управленческие решения в соответствии </a:t>
                      </a:r>
                      <a:r>
                        <a:rPr lang="ru-RU" sz="11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«Навигатором </a:t>
                      </a: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профилактики», </a:t>
                      </a:r>
                      <a:r>
                        <a:rPr lang="ru-RU" sz="11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раздает </a:t>
                      </a: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поручения участникам фокус-группы и другим сотрудникам ОУ</a:t>
                      </a:r>
                      <a:endParaRPr lang="ru-RU" sz="11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 течение дня</a:t>
                      </a:r>
                      <a:endParaRPr lang="ru-RU" sz="1100" b="1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 заседании фокус-группы</a:t>
                      </a:r>
                      <a:endParaRPr lang="ru-RU" sz="11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67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Вносит поручения в чек-лист в соответствии </a:t>
                      </a:r>
                      <a:r>
                        <a:rPr lang="ru-RU" sz="11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«Навигатором </a:t>
                      </a: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профилактики»</a:t>
                      </a:r>
                      <a:endParaRPr lang="ru-RU" sz="11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 течение дня</a:t>
                      </a:r>
                      <a:endParaRPr lang="ru-RU" sz="1100" b="1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 заседании фокус-группы</a:t>
                      </a:r>
                      <a:endParaRPr lang="ru-RU" sz="11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067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Отслеживает выполнение поручений исполнителями </a:t>
                      </a:r>
                      <a:endParaRPr lang="ru-RU" sz="110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Ежедневно</a:t>
                      </a:r>
                      <a:endParaRPr lang="ru-RU" sz="1100" b="1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Перед началом смены за 30 </a:t>
                      </a:r>
                      <a:r>
                        <a:rPr lang="ru-RU" sz="11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мин.</a:t>
                      </a:r>
                      <a:endParaRPr lang="ru-RU" sz="11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8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  <a:endParaRPr lang="ru-RU" sz="11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 случае принятия фокус-группой решения о рассмотрении обучающегося на Совете профилактики дает поручение классному руководителю и социальному педагогу подготовить представление на постановку на </a:t>
                      </a:r>
                      <a:r>
                        <a:rPr lang="ru-RU" sz="11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ВШУ</a:t>
                      </a:r>
                      <a:endParaRPr lang="ru-RU" sz="11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 мере необходимости</a:t>
                      </a:r>
                      <a:endParaRPr lang="ru-RU" sz="1100" b="1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 заседании фокус-группы</a:t>
                      </a:r>
                      <a:endParaRPr lang="ru-RU" sz="11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41097" marR="41097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43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Line 3"/>
          <p:cNvSpPr/>
          <p:nvPr/>
        </p:nvSpPr>
        <p:spPr>
          <a:xfrm>
            <a:off x="623880" y="1172880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8570876" y="6453336"/>
            <a:ext cx="393612" cy="30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2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10</a:t>
            </a:r>
            <a:endParaRPr lang="ru-RU" sz="12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2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2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2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2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246493" y="1052736"/>
            <a:ext cx="6324384" cy="136815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itchFamily="49" charset="0"/>
              </a:rPr>
              <a:t/>
            </a:r>
            <a:br>
              <a:rPr lang="ru-RU" sz="1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itchFamily="49" charset="0"/>
              </a:rPr>
            </a:br>
            <a:r>
              <a:rPr lang="ru-RU" sz="2400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Мотивация педагога: сопровождение  специалистами </a:t>
            </a:r>
            <a:endParaRPr lang="ru-RU" sz="2400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130135"/>
              </p:ext>
            </p:extLst>
          </p:nvPr>
        </p:nvGraphicFramePr>
        <p:xfrm>
          <a:off x="1259632" y="2420888"/>
          <a:ext cx="669674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044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819" y="202791"/>
            <a:ext cx="3702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ПЕДАГОГИЧЕСКИЙ БОНУС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(Что </a:t>
            </a:r>
            <a:r>
              <a:rPr lang="ru-RU" b="1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имеет учитель?)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Line 3"/>
          <p:cNvSpPr/>
          <p:nvPr/>
        </p:nvSpPr>
        <p:spPr>
          <a:xfrm>
            <a:off x="623880" y="1172880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Прямоугольник 20"/>
          <p:cNvSpPr/>
          <p:nvPr/>
        </p:nvSpPr>
        <p:spPr>
          <a:xfrm>
            <a:off x="790776" y="1438807"/>
            <a:ext cx="7161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БОНУС  «Быстрый и видимый результат».</a:t>
            </a:r>
          </a:p>
        </p:txBody>
      </p:sp>
      <p:sp>
        <p:nvSpPr>
          <p:cNvPr id="22" name="Овал 21"/>
          <p:cNvSpPr/>
          <p:nvPr/>
        </p:nvSpPr>
        <p:spPr>
          <a:xfrm>
            <a:off x="497701" y="1478047"/>
            <a:ext cx="263693" cy="2250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CustomShape 5"/>
          <p:cNvSpPr/>
          <p:nvPr/>
        </p:nvSpPr>
        <p:spPr>
          <a:xfrm>
            <a:off x="489327" y="1460622"/>
            <a:ext cx="280440" cy="259920"/>
          </a:xfrm>
          <a:custGeom>
            <a:avLst/>
            <a:gdLst/>
            <a:ahLst/>
            <a:cxnLst/>
            <a:rect l="l" t="t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6C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Прямоугольник 32"/>
          <p:cNvSpPr/>
          <p:nvPr/>
        </p:nvSpPr>
        <p:spPr>
          <a:xfrm>
            <a:off x="794569" y="2070284"/>
            <a:ext cx="7089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БОНУС  «Удовлетворение плодами труда»</a:t>
            </a:r>
          </a:p>
        </p:txBody>
      </p:sp>
      <p:sp>
        <p:nvSpPr>
          <p:cNvPr id="34" name="Овал 33"/>
          <p:cNvSpPr/>
          <p:nvPr/>
        </p:nvSpPr>
        <p:spPr>
          <a:xfrm>
            <a:off x="497701" y="2137601"/>
            <a:ext cx="263693" cy="2250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CustomShape 5"/>
          <p:cNvSpPr/>
          <p:nvPr/>
        </p:nvSpPr>
        <p:spPr>
          <a:xfrm>
            <a:off x="489327" y="2120176"/>
            <a:ext cx="280440" cy="259920"/>
          </a:xfrm>
          <a:custGeom>
            <a:avLst/>
            <a:gdLst/>
            <a:ahLst/>
            <a:cxnLst/>
            <a:rect l="l" t="t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6C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Прямоугольник 35"/>
          <p:cNvSpPr/>
          <p:nvPr/>
        </p:nvSpPr>
        <p:spPr>
          <a:xfrm>
            <a:off x="906281" y="2835225"/>
            <a:ext cx="2625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БОНУС  «Спасибо»</a:t>
            </a:r>
          </a:p>
        </p:txBody>
      </p:sp>
      <p:sp>
        <p:nvSpPr>
          <p:cNvPr id="37" name="Овал 36"/>
          <p:cNvSpPr/>
          <p:nvPr/>
        </p:nvSpPr>
        <p:spPr>
          <a:xfrm>
            <a:off x="486973" y="2891967"/>
            <a:ext cx="263693" cy="2250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CustomShape 5"/>
          <p:cNvSpPr/>
          <p:nvPr/>
        </p:nvSpPr>
        <p:spPr>
          <a:xfrm>
            <a:off x="478599" y="2874542"/>
            <a:ext cx="280440" cy="259920"/>
          </a:xfrm>
          <a:custGeom>
            <a:avLst/>
            <a:gdLst/>
            <a:ahLst/>
            <a:cxnLst/>
            <a:rect l="l" t="t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6C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8604448" y="6453336"/>
            <a:ext cx="360040" cy="30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2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11</a:t>
            </a:r>
            <a:endParaRPr lang="ru-RU" sz="12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2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2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2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2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6281" y="3625341"/>
            <a:ext cx="2625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БОНУС  «Смысл»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6973" y="3682083"/>
            <a:ext cx="263693" cy="2250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CustomShape 5"/>
          <p:cNvSpPr/>
          <p:nvPr/>
        </p:nvSpPr>
        <p:spPr>
          <a:xfrm>
            <a:off x="478599" y="3664658"/>
            <a:ext cx="280440" cy="259920"/>
          </a:xfrm>
          <a:custGeom>
            <a:avLst/>
            <a:gdLst/>
            <a:ahLst/>
            <a:cxnLst/>
            <a:rect l="l" t="t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6C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" name="Picture 2" descr="C:\Users\пользователь\Desktop\фото за весь год\6Б\Турслет 2016\IMG_20160924_131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99502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Users\пользователь\Desktop\фото за весь год\6Б\1 сентября\IMG_20160901_1259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842" y="4307036"/>
            <a:ext cx="1289455" cy="171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:\Users\пользователь\Desktop\фото за весь год\10 класс фото\IMG_20170217_0847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214" y="4307037"/>
            <a:ext cx="2292365" cy="171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 descr="C:\Users\пользователь\Desktop\фото за весь год\Стенд, фото 6 г\IMG_20160905_1139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866886">
            <a:off x="6907127" y="2647522"/>
            <a:ext cx="1450975" cy="2214563"/>
          </a:xfrm>
          <a:prstGeom prst="rect">
            <a:avLst/>
          </a:prstGeom>
        </p:spPr>
      </p:pic>
      <p:pic>
        <p:nvPicPr>
          <p:cNvPr id="31" name="Picture 17" descr="C:\Users\пользователь\Desktop\фото за весь год\Поездка в Челябинск\20170519_0946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53999">
            <a:off x="5437229" y="3295523"/>
            <a:ext cx="1571625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00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Проблемное поле № </a:t>
            </a: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1: 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Line 3"/>
          <p:cNvSpPr/>
          <p:nvPr/>
        </p:nvSpPr>
        <p:spPr>
          <a:xfrm>
            <a:off x="623880" y="1113888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Группа 1"/>
          <p:cNvGrpSpPr/>
          <p:nvPr/>
        </p:nvGrpSpPr>
        <p:grpSpPr>
          <a:xfrm>
            <a:off x="789031" y="3297866"/>
            <a:ext cx="364768" cy="351961"/>
            <a:chOff x="438477" y="1322618"/>
            <a:chExt cx="364768" cy="351961"/>
          </a:xfrm>
        </p:grpSpPr>
        <p:sp>
          <p:nvSpPr>
            <p:cNvPr id="12" name="Овал 11"/>
            <p:cNvSpPr/>
            <p:nvPr/>
          </p:nvSpPr>
          <p:spPr>
            <a:xfrm>
              <a:off x="539552" y="1386064"/>
              <a:ext cx="263693" cy="225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8"/>
            <p:cNvPicPr/>
            <p:nvPr/>
          </p:nvPicPr>
          <p:blipFill>
            <a:blip r:embed="rId2"/>
            <a:stretch/>
          </p:blipFill>
          <p:spPr>
            <a:xfrm>
              <a:off x="438477" y="1322618"/>
              <a:ext cx="351792" cy="35196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64100" y="1124744"/>
            <a:ext cx="8004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КОНТИНГЕНТ. ИСХОДНЫЕ ДАННЫЕ.</a:t>
            </a:r>
            <a:endParaRPr lang="ru-RU" sz="800" b="1" dirty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53191" y="1171872"/>
            <a:ext cx="263693" cy="2250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CustomShape 5"/>
          <p:cNvSpPr/>
          <p:nvPr/>
        </p:nvSpPr>
        <p:spPr>
          <a:xfrm>
            <a:off x="483660" y="1154447"/>
            <a:ext cx="280440" cy="259920"/>
          </a:xfrm>
          <a:custGeom>
            <a:avLst/>
            <a:gdLst/>
            <a:ahLst/>
            <a:cxnLst/>
            <a:rect l="l" t="t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6C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1140823" y="3284984"/>
            <a:ext cx="7895673" cy="796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solidFill>
                  <a:srgbClr val="E11919"/>
                </a:solidFill>
                <a:latin typeface="Calibri Light" panose="020F0302020204030204" pitchFamily="34" charset="0"/>
              </a:rPr>
              <a:t>Имеем</a:t>
            </a:r>
            <a:r>
              <a:rPr lang="ru-RU" sz="1800" b="1" dirty="0">
                <a:solidFill>
                  <a:srgbClr val="1F4E79"/>
                </a:solidFill>
                <a:latin typeface="Calibri Light" panose="020F0302020204030204" pitchFamily="34" charset="0"/>
              </a:rPr>
              <a:t> комплексы рисков, связанных с нарушением социализации </a:t>
            </a:r>
            <a:r>
              <a:rPr lang="ru-RU" sz="1800" b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/>
            </a:r>
            <a:br>
              <a:rPr lang="ru-RU" sz="1800" b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</a:br>
            <a:r>
              <a:rPr lang="ru-RU" sz="1800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(</a:t>
            </a:r>
            <a:r>
              <a:rPr lang="ru-RU" sz="1800" dirty="0">
                <a:solidFill>
                  <a:srgbClr val="1F4E79"/>
                </a:solidFill>
                <a:latin typeface="Calibri Light" panose="020F0302020204030204" pitchFamily="34" charset="0"/>
              </a:rPr>
              <a:t>риски, связанные с семьей, риски одиночества, искривлённые ценности и т.д.)</a:t>
            </a: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0785" y="1504821"/>
            <a:ext cx="70215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микроучасток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школы находится на окраине города (спальный район)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отсутствуют 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объекты социально- культурного  назначения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60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обучающихся  проживают в общежитиях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высшее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образование имеют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12 %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родителей, среднее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 начальное 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профессиональное  образование –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88 %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неполных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семей 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47%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 малообеспеченных семей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постоянный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прирост  обучающихся за счёт  переселенцев 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789031" y="4085709"/>
            <a:ext cx="364768" cy="351961"/>
            <a:chOff x="438477" y="1322618"/>
            <a:chExt cx="364768" cy="351961"/>
          </a:xfrm>
        </p:grpSpPr>
        <p:sp>
          <p:nvSpPr>
            <p:cNvPr id="37" name="Овал 36"/>
            <p:cNvSpPr/>
            <p:nvPr/>
          </p:nvSpPr>
          <p:spPr>
            <a:xfrm>
              <a:off x="539552" y="1386064"/>
              <a:ext cx="263693" cy="225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8"/>
            <p:cNvPicPr/>
            <p:nvPr/>
          </p:nvPicPr>
          <p:blipFill>
            <a:blip r:embed="rId2"/>
            <a:stretch/>
          </p:blipFill>
          <p:spPr>
            <a:xfrm>
              <a:off x="438477" y="1322618"/>
              <a:ext cx="351792" cy="35196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Подзаголовок 2"/>
          <p:cNvSpPr txBox="1">
            <a:spLocks/>
          </p:cNvSpPr>
          <p:nvPr/>
        </p:nvSpPr>
        <p:spPr>
          <a:xfrm>
            <a:off x="1140823" y="4072827"/>
            <a:ext cx="7895673" cy="796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solidFill>
                  <a:srgbClr val="E11919"/>
                </a:solidFill>
                <a:latin typeface="Calibri Light" panose="020F0302020204030204" pitchFamily="34" charset="0"/>
              </a:rPr>
              <a:t>Предполагаем, </a:t>
            </a:r>
            <a:r>
              <a:rPr lang="ru-RU" sz="1800" b="1" dirty="0">
                <a:solidFill>
                  <a:srgbClr val="1F4E79"/>
                </a:solidFill>
                <a:latin typeface="Calibri Light" panose="020F0302020204030204" pitchFamily="34" charset="0"/>
              </a:rPr>
              <a:t>что проблемы девиации отчасти связаны с </a:t>
            </a:r>
            <a:r>
              <a:rPr lang="ru-RU" sz="1800" b="1" dirty="0" err="1">
                <a:solidFill>
                  <a:srgbClr val="1F4E79"/>
                </a:solidFill>
                <a:latin typeface="Calibri Light" panose="020F0302020204030204" pitchFamily="34" charset="0"/>
              </a:rPr>
              <a:t>неналаженностью</a:t>
            </a:r>
            <a:r>
              <a:rPr lang="ru-RU" sz="1800" b="1" dirty="0">
                <a:solidFill>
                  <a:srgbClr val="1F4E79"/>
                </a:solidFill>
                <a:latin typeface="Calibri Light" panose="020F0302020204030204" pitchFamily="34" charset="0"/>
              </a:rPr>
              <a:t>, </a:t>
            </a:r>
            <a:r>
              <a:rPr lang="ru-RU" sz="1800" b="1" dirty="0" err="1">
                <a:solidFill>
                  <a:srgbClr val="1F4E79"/>
                </a:solidFill>
                <a:latin typeface="Calibri Light" panose="020F0302020204030204" pitchFamily="34" charset="0"/>
              </a:rPr>
              <a:t>неотработанностью</a:t>
            </a:r>
            <a:r>
              <a:rPr lang="ru-RU" sz="1800" b="1" dirty="0">
                <a:solidFill>
                  <a:srgbClr val="1F4E79"/>
                </a:solidFill>
                <a:latin typeface="Calibri Light" panose="020F0302020204030204" pitchFamily="34" charset="0"/>
              </a:rPr>
              <a:t> механизмов детско-взрослого взаимодействия в самом широком понимании смысла. 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802007" y="5084249"/>
            <a:ext cx="364768" cy="351961"/>
            <a:chOff x="438477" y="1322618"/>
            <a:chExt cx="364768" cy="351961"/>
          </a:xfrm>
        </p:grpSpPr>
        <p:sp>
          <p:nvSpPr>
            <p:cNvPr id="41" name="Овал 40"/>
            <p:cNvSpPr/>
            <p:nvPr/>
          </p:nvSpPr>
          <p:spPr>
            <a:xfrm>
              <a:off x="539552" y="1386064"/>
              <a:ext cx="263693" cy="225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8"/>
            <p:cNvPicPr/>
            <p:nvPr/>
          </p:nvPicPr>
          <p:blipFill>
            <a:blip r:embed="rId2"/>
            <a:stretch/>
          </p:blipFill>
          <p:spPr>
            <a:xfrm>
              <a:off x="438477" y="1322618"/>
              <a:ext cx="351792" cy="35196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3" name="Подзаголовок 2"/>
          <p:cNvSpPr txBox="1">
            <a:spLocks/>
          </p:cNvSpPr>
          <p:nvPr/>
        </p:nvSpPr>
        <p:spPr>
          <a:xfrm>
            <a:off x="1153799" y="5071367"/>
            <a:ext cx="7895673" cy="796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solidFill>
                  <a:srgbClr val="E11919"/>
                </a:solidFill>
                <a:latin typeface="Calibri Light" panose="020F0302020204030204" pitchFamily="34" charset="0"/>
              </a:rPr>
              <a:t>Изменяем </a:t>
            </a:r>
            <a:r>
              <a:rPr lang="ru-RU" sz="1800" b="1" dirty="0">
                <a:solidFill>
                  <a:srgbClr val="1F4E79"/>
                </a:solidFill>
                <a:latin typeface="Calibri Light" panose="020F0302020204030204" pitchFamily="34" charset="0"/>
              </a:rPr>
              <a:t>тип, формы, содержание, среду детско-взрослого взаимодействия, используя стратегию «Малых позитивных шагов»</a:t>
            </a:r>
          </a:p>
        </p:txBody>
      </p:sp>
    </p:spTree>
    <p:extLst>
      <p:ext uri="{BB962C8B-B14F-4D97-AF65-F5344CB8AC3E}">
        <p14:creationId xmlns:p14="http://schemas.microsoft.com/office/powerpoint/2010/main" xmlns="" val="23188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044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Преобразуем культуру среды </a:t>
            </a: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(позитивная </a:t>
            </a:r>
            <a:r>
              <a:rPr lang="ru-RU" b="1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профилактика</a:t>
            </a: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600" dirty="0">
              <a:solidFill>
                <a:srgbClr val="6C000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Line 3"/>
          <p:cNvSpPr/>
          <p:nvPr/>
        </p:nvSpPr>
        <p:spPr>
          <a:xfrm>
            <a:off x="623880" y="1172880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3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288" y="1318748"/>
            <a:ext cx="478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Делаем школу чистой, красивой, светлой, яркой, вкусной, безопасной, надёжной 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441496" y="1322619"/>
            <a:ext cx="364768" cy="351961"/>
            <a:chOff x="438477" y="1322618"/>
            <a:chExt cx="364768" cy="351961"/>
          </a:xfrm>
        </p:grpSpPr>
        <p:sp>
          <p:nvSpPr>
            <p:cNvPr id="44" name="Овал 43"/>
            <p:cNvSpPr/>
            <p:nvPr/>
          </p:nvSpPr>
          <p:spPr>
            <a:xfrm>
              <a:off x="539552" y="1386064"/>
              <a:ext cx="263693" cy="225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8"/>
            <p:cNvPicPr/>
            <p:nvPr/>
          </p:nvPicPr>
          <p:blipFill>
            <a:blip r:embed="rId3"/>
            <a:stretch/>
          </p:blipFill>
          <p:spPr>
            <a:xfrm>
              <a:off x="438477" y="1322618"/>
              <a:ext cx="351792" cy="35196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6" name="Прямоугольник 45"/>
          <p:cNvSpPr/>
          <p:nvPr/>
        </p:nvSpPr>
        <p:spPr>
          <a:xfrm>
            <a:off x="793288" y="2636912"/>
            <a:ext cx="464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Придумываем и реализуем неформальные, эмоционально яркие СО-бытия, позитивные  формы детско- взрослого взаимодействия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441496" y="2640783"/>
            <a:ext cx="364768" cy="351961"/>
            <a:chOff x="438477" y="1322618"/>
            <a:chExt cx="364768" cy="351961"/>
          </a:xfrm>
        </p:grpSpPr>
        <p:sp>
          <p:nvSpPr>
            <p:cNvPr id="48" name="Овал 47"/>
            <p:cNvSpPr/>
            <p:nvPr/>
          </p:nvSpPr>
          <p:spPr>
            <a:xfrm>
              <a:off x="539552" y="1386064"/>
              <a:ext cx="263693" cy="225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8"/>
            <p:cNvPicPr/>
            <p:nvPr/>
          </p:nvPicPr>
          <p:blipFill>
            <a:blip r:embed="rId3"/>
            <a:stretch/>
          </p:blipFill>
          <p:spPr>
            <a:xfrm>
              <a:off x="438477" y="1322618"/>
              <a:ext cx="351792" cy="35196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1" name="Прямоугольник 50"/>
          <p:cNvSpPr/>
          <p:nvPr/>
        </p:nvSpPr>
        <p:spPr>
          <a:xfrm>
            <a:off x="793288" y="4500409"/>
            <a:ext cx="457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Стараемся  развить  институт «значимых» взрослых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441496" y="4504280"/>
            <a:ext cx="364768" cy="351961"/>
            <a:chOff x="438477" y="1322618"/>
            <a:chExt cx="364768" cy="351961"/>
          </a:xfrm>
        </p:grpSpPr>
        <p:sp>
          <p:nvSpPr>
            <p:cNvPr id="53" name="Овал 52"/>
            <p:cNvSpPr/>
            <p:nvPr/>
          </p:nvSpPr>
          <p:spPr>
            <a:xfrm>
              <a:off x="539552" y="1386064"/>
              <a:ext cx="263693" cy="225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8"/>
            <p:cNvPicPr/>
            <p:nvPr/>
          </p:nvPicPr>
          <p:blipFill>
            <a:blip r:embed="rId3"/>
            <a:stretch/>
          </p:blipFill>
          <p:spPr>
            <a:xfrm>
              <a:off x="438477" y="1322618"/>
              <a:ext cx="351792" cy="35196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5" name="Picture 2" descr="Z:\ЖиводероваОВ\фото за весь год\смотр стороя и песни 2017\DSC_4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566" y="1102815"/>
            <a:ext cx="1902772" cy="126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 descr="Z:\ЖиводероваОВ\фото за весь год\смотр стороя и песни 2017\DSC_43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3643" y="2130461"/>
            <a:ext cx="19939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" descr="Z:\ЖиводероваОВ\фото за весь год\Фото Спиридонов\Zr3tuUhLTj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566" y="2917004"/>
            <a:ext cx="1920643" cy="13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Z:\ЖиводероваОВ\фото за весь год\Фото Спиридонов\3-MK2Ub8dL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4418" y="3967472"/>
            <a:ext cx="21431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 descr="Z:\ЖиводероваОВ\фото за весь год\Фото Спиридонов\JrzQ7yHKZl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862" y="4917168"/>
            <a:ext cx="1950179" cy="12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70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4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2699792" y="1608920"/>
            <a:ext cx="40839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Клубные </a:t>
            </a:r>
            <a:r>
              <a:rPr lang="ru-RU" altLang="ru-RU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мероприятия </a:t>
            </a:r>
            <a:r>
              <a:rPr lang="ru-RU" altLang="ru-RU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altLang="ru-RU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altLang="ru-RU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интересам</a:t>
            </a:r>
            <a:r>
              <a:rPr lang="ru-RU" alt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   </a:t>
            </a:r>
            <a:r>
              <a:rPr lang="ru-RU" alt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      </a:t>
            </a:r>
            <a:endParaRPr lang="ru-RU" altLang="ru-RU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18" name="Picture 2" descr="Z:\ЖиводероваОВ\фото за весь год\1б, 1в  Вкусные старты18.03.17\IMG_1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7119"/>
            <a:ext cx="1883608" cy="125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Z:\ЖиводероваОВ\фото за весь год\1б, 1в  Вкусные старты18.03.17\IMG_1689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261" y="1475611"/>
            <a:ext cx="1855733" cy="119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Z:\ЖиводероваОВ\фото за весь год\песня в солдатской шинели 2017 8е классы\DSC_02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815" y="3367658"/>
            <a:ext cx="1591919" cy="113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1092891" y="3004366"/>
            <a:ext cx="295486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Клуб «Нежный возраст»</a:t>
            </a:r>
          </a:p>
        </p:txBody>
      </p:sp>
      <p:sp>
        <p:nvSpPr>
          <p:cNvPr id="25" name="Прямоугольник 2"/>
          <p:cNvSpPr>
            <a:spLocks noChangeArrowheads="1"/>
          </p:cNvSpPr>
          <p:nvPr/>
        </p:nvSpPr>
        <p:spPr bwMode="auto">
          <a:xfrm>
            <a:off x="3347864" y="4678383"/>
            <a:ext cx="3733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Клуб </a:t>
            </a:r>
            <a:r>
              <a:rPr lang="ru-RU" altLang="ru-RU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«Дежурная бабушка» </a:t>
            </a:r>
          </a:p>
        </p:txBody>
      </p:sp>
      <p:pic>
        <p:nvPicPr>
          <p:cNvPr id="26" name="Picture 3" descr="Z:\ЖиводероваОВ\1186921_629033840470079_2014479890_n-670x5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914" y="3375587"/>
            <a:ext cx="1567613" cy="117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3"/>
          <p:cNvSpPr>
            <a:spLocks noChangeArrowheads="1"/>
          </p:cNvSpPr>
          <p:nvPr/>
        </p:nvSpPr>
        <p:spPr bwMode="auto">
          <a:xfrm>
            <a:off x="5704359" y="2994824"/>
            <a:ext cx="29846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Клуб «Стратегия жизни</a:t>
            </a:r>
            <a:r>
              <a:rPr lang="ru-RU" altLang="ru-RU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ru-RU" alt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8" name="Picture 3" descr="Z:\ЖиводероваОВ\фото за весь год\5А\День Матери 2016\20161126_1333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8719" y="5030344"/>
            <a:ext cx="1985640" cy="123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783486" y="2981417"/>
            <a:ext cx="364768" cy="351961"/>
            <a:chOff x="438477" y="1322618"/>
            <a:chExt cx="364768" cy="351961"/>
          </a:xfrm>
        </p:grpSpPr>
        <p:sp>
          <p:nvSpPr>
            <p:cNvPr id="31" name="Овал 30"/>
            <p:cNvSpPr/>
            <p:nvPr/>
          </p:nvSpPr>
          <p:spPr>
            <a:xfrm>
              <a:off x="539552" y="1386064"/>
              <a:ext cx="263693" cy="225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8"/>
            <p:cNvPicPr/>
            <p:nvPr/>
          </p:nvPicPr>
          <p:blipFill>
            <a:blip r:embed="rId8"/>
            <a:stretch/>
          </p:blipFill>
          <p:spPr>
            <a:xfrm>
              <a:off x="438477" y="1322618"/>
              <a:ext cx="351792" cy="35196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5" name="Группа 34"/>
          <p:cNvGrpSpPr/>
          <p:nvPr/>
        </p:nvGrpSpPr>
        <p:grpSpPr>
          <a:xfrm>
            <a:off x="5349042" y="2981417"/>
            <a:ext cx="364768" cy="351961"/>
            <a:chOff x="438477" y="1322618"/>
            <a:chExt cx="364768" cy="351961"/>
          </a:xfrm>
        </p:grpSpPr>
        <p:sp>
          <p:nvSpPr>
            <p:cNvPr id="36" name="Овал 35"/>
            <p:cNvSpPr/>
            <p:nvPr/>
          </p:nvSpPr>
          <p:spPr>
            <a:xfrm>
              <a:off x="539552" y="1386064"/>
              <a:ext cx="263693" cy="225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8"/>
            <p:cNvPicPr/>
            <p:nvPr/>
          </p:nvPicPr>
          <p:blipFill>
            <a:blip r:embed="rId8"/>
            <a:stretch/>
          </p:blipFill>
          <p:spPr>
            <a:xfrm>
              <a:off x="438477" y="1322618"/>
              <a:ext cx="351792" cy="35196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8" name="Группа 37"/>
          <p:cNvGrpSpPr/>
          <p:nvPr/>
        </p:nvGrpSpPr>
        <p:grpSpPr>
          <a:xfrm>
            <a:off x="2956552" y="4678383"/>
            <a:ext cx="364768" cy="351961"/>
            <a:chOff x="438477" y="1322618"/>
            <a:chExt cx="364768" cy="351961"/>
          </a:xfrm>
        </p:grpSpPr>
        <p:sp>
          <p:nvSpPr>
            <p:cNvPr id="39" name="Овал 38"/>
            <p:cNvSpPr/>
            <p:nvPr/>
          </p:nvSpPr>
          <p:spPr>
            <a:xfrm>
              <a:off x="539552" y="1386064"/>
              <a:ext cx="263693" cy="225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8"/>
            <p:cNvPicPr/>
            <p:nvPr/>
          </p:nvPicPr>
          <p:blipFill>
            <a:blip r:embed="rId8"/>
            <a:stretch/>
          </p:blipFill>
          <p:spPr>
            <a:xfrm>
              <a:off x="438477" y="1322618"/>
              <a:ext cx="351792" cy="35196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1" name="Группа 40"/>
          <p:cNvGrpSpPr/>
          <p:nvPr/>
        </p:nvGrpSpPr>
        <p:grpSpPr>
          <a:xfrm>
            <a:off x="3125960" y="1599038"/>
            <a:ext cx="364768" cy="351961"/>
            <a:chOff x="438477" y="1322618"/>
            <a:chExt cx="364768" cy="351961"/>
          </a:xfrm>
        </p:grpSpPr>
        <p:sp>
          <p:nvSpPr>
            <p:cNvPr id="42" name="Овал 41"/>
            <p:cNvSpPr/>
            <p:nvPr/>
          </p:nvSpPr>
          <p:spPr>
            <a:xfrm>
              <a:off x="539552" y="1386064"/>
              <a:ext cx="263693" cy="225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8"/>
            <p:cNvPicPr/>
            <p:nvPr/>
          </p:nvPicPr>
          <p:blipFill>
            <a:blip r:embed="rId8"/>
            <a:stretch/>
          </p:blipFill>
          <p:spPr>
            <a:xfrm>
              <a:off x="438477" y="1322618"/>
              <a:ext cx="351792" cy="35196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5762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7944" y="464551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Некоторые итоги и  перспектива …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Line 3"/>
          <p:cNvSpPr/>
          <p:nvPr/>
        </p:nvSpPr>
        <p:spPr>
          <a:xfrm>
            <a:off x="623880" y="1172880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5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23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9091269"/>
              </p:ext>
            </p:extLst>
          </p:nvPr>
        </p:nvGraphicFramePr>
        <p:xfrm>
          <a:off x="714348" y="1000108"/>
          <a:ext cx="7858180" cy="4714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46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734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743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 разработке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шагов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Круглогодичные  клубы  общения,</a:t>
                      </a:r>
                    </a:p>
                    <a:p>
                      <a:pPr algn="r"/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социальные комнаты </a:t>
                      </a:r>
                      <a:b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(комната заботы) по месту жительства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0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E1191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шаг </a:t>
                      </a:r>
                      <a:endParaRPr lang="ru-RU" sz="1400" b="1" dirty="0">
                        <a:solidFill>
                          <a:srgbClr val="E1191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Проект «Дежурная</a:t>
                      </a:r>
                      <a:r>
                        <a:rPr lang="ru-RU" sz="1400" baseline="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бабушка</a:t>
                      </a:r>
                      <a:r>
                        <a:rPr lang="ru-RU" sz="14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14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6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E1191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шаг </a:t>
                      </a:r>
                      <a:endParaRPr lang="ru-RU" sz="1400" b="1" dirty="0">
                        <a:solidFill>
                          <a:srgbClr val="E1191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Клуб «Стратегия жизни», 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проект «Перспектива»</a:t>
                      </a:r>
                      <a:endParaRPr lang="ru-RU" sz="14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07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E1191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шаг</a:t>
                      </a:r>
                      <a:endParaRPr lang="ru-RU" sz="1400" b="1" dirty="0">
                        <a:solidFill>
                          <a:srgbClr val="E1191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Родительско</a:t>
                      </a:r>
                      <a:r>
                        <a:rPr lang="ru-RU" sz="14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-детский  клуб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«Нежный возраст»,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патриотические</a:t>
                      </a:r>
                      <a:r>
                        <a:rPr lang="ru-RU" sz="1400" baseline="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проекты</a:t>
                      </a:r>
                      <a:endParaRPr lang="ru-RU" sz="14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758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E1191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шаг</a:t>
                      </a:r>
                      <a:endParaRPr lang="ru-RU" sz="1400" b="1" dirty="0">
                        <a:solidFill>
                          <a:srgbClr val="E1191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Родители - в роли </a:t>
                      </a:r>
                      <a:r>
                        <a:rPr lang="ru-RU" sz="1400" dirty="0" err="1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тьюторов</a:t>
                      </a:r>
                      <a:r>
                        <a:rPr lang="ru-RU" sz="14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проект «Семейные ценности»,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клубные мероприятия по интересам</a:t>
                      </a:r>
                      <a:endParaRPr lang="ru-RU" sz="14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6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E1191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шаг </a:t>
                      </a:r>
                      <a:endParaRPr lang="ru-RU" sz="1400" b="1" dirty="0">
                        <a:solidFill>
                          <a:srgbClr val="E1191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Организуем безопасную  и комфортную 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rgbClr val="1F4E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школьную среду</a:t>
                      </a:r>
                      <a:endParaRPr lang="ru-RU" sz="1400" dirty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857224" y="5786454"/>
            <a:ext cx="250033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ПРОБЛЕМА</a:t>
            </a:r>
            <a:r>
              <a:rPr lang="ru-RU" sz="1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endParaRPr lang="en-US" sz="11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НЕНУЖНЫЕ ДЕТИ»</a:t>
            </a:r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5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167947">
            <a:off x="2956142" y="828277"/>
            <a:ext cx="468305" cy="50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0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Проблемное поле № </a:t>
            </a: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2: 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Line 3"/>
          <p:cNvSpPr/>
          <p:nvPr/>
        </p:nvSpPr>
        <p:spPr>
          <a:xfrm>
            <a:off x="623880" y="1113888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Группа 1"/>
          <p:cNvGrpSpPr/>
          <p:nvPr/>
        </p:nvGrpSpPr>
        <p:grpSpPr>
          <a:xfrm>
            <a:off x="789031" y="3297866"/>
            <a:ext cx="364768" cy="351961"/>
            <a:chOff x="438477" y="1322618"/>
            <a:chExt cx="364768" cy="351961"/>
          </a:xfrm>
        </p:grpSpPr>
        <p:sp>
          <p:nvSpPr>
            <p:cNvPr id="12" name="Овал 11"/>
            <p:cNvSpPr/>
            <p:nvPr/>
          </p:nvSpPr>
          <p:spPr>
            <a:xfrm>
              <a:off x="539552" y="1386064"/>
              <a:ext cx="263693" cy="225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8"/>
            <p:cNvPicPr/>
            <p:nvPr/>
          </p:nvPicPr>
          <p:blipFill>
            <a:blip r:embed="rId3"/>
            <a:stretch/>
          </p:blipFill>
          <p:spPr>
            <a:xfrm>
              <a:off x="438477" y="1322618"/>
              <a:ext cx="351792" cy="35196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64100" y="1124744"/>
            <a:ext cx="8004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УПРАВЛЕНИЕ  РАННЕЙ ПРОФИЛАКТИКОЙ. ИСХОДНЫЕ ДАННЫЕ.</a:t>
            </a:r>
            <a:endParaRPr lang="ru-RU" sz="800" b="1" dirty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53191" y="1171872"/>
            <a:ext cx="263693" cy="2250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CustomShape 5"/>
          <p:cNvSpPr/>
          <p:nvPr/>
        </p:nvSpPr>
        <p:spPr>
          <a:xfrm>
            <a:off x="483660" y="1154447"/>
            <a:ext cx="280440" cy="259920"/>
          </a:xfrm>
          <a:custGeom>
            <a:avLst/>
            <a:gdLst/>
            <a:ahLst/>
            <a:cxnLst/>
            <a:rect l="l" t="t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6C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1140823" y="3284984"/>
            <a:ext cx="7895673" cy="796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E11919"/>
                </a:solidFill>
                <a:latin typeface="Calibri Light" panose="020F0302020204030204" pitchFamily="34" charset="0"/>
              </a:rPr>
              <a:t>Имеем</a:t>
            </a:r>
            <a:r>
              <a:rPr lang="ru-RU" sz="1800" b="1" dirty="0">
                <a:solidFill>
                  <a:srgbClr val="1F4E79"/>
                </a:solidFill>
                <a:latin typeface="Calibri Light" panose="020F0302020204030204" pitchFamily="34" charset="0"/>
              </a:rPr>
              <a:t> риски, связанные с возможностью раннего выявления неблагополучия, мотивацией педагогов  к проведению ранней профилактики,  разработкой </a:t>
            </a:r>
            <a:endParaRPr lang="ru-RU" sz="1800" b="1" dirty="0" smtClean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и </a:t>
            </a:r>
            <a:r>
              <a:rPr lang="ru-RU" sz="1800" b="1" dirty="0">
                <a:solidFill>
                  <a:srgbClr val="1F4E79"/>
                </a:solidFill>
                <a:latin typeface="Calibri Light" panose="020F0302020204030204" pitchFamily="34" charset="0"/>
              </a:rPr>
              <a:t>применением  результативных  технологий </a:t>
            </a:r>
            <a:endParaRPr lang="ru-RU" sz="18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6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0784" y="1504821"/>
            <a:ext cx="75976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обширная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территория микрорайона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постоянная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смена  жителей микрорайона (сформирована идеология временного жилья)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крайне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неоднородный  социальный, национальный, культурный состав жителей микрорайона с тенденцией постоянного обновления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закрытый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образ жизни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отсутствие  слаженных социальных  коммуникаций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789031" y="4301175"/>
            <a:ext cx="364768" cy="351961"/>
            <a:chOff x="438477" y="1322618"/>
            <a:chExt cx="364768" cy="351961"/>
          </a:xfrm>
        </p:grpSpPr>
        <p:sp>
          <p:nvSpPr>
            <p:cNvPr id="37" name="Овал 36"/>
            <p:cNvSpPr/>
            <p:nvPr/>
          </p:nvSpPr>
          <p:spPr>
            <a:xfrm>
              <a:off x="539552" y="1386064"/>
              <a:ext cx="263693" cy="225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8"/>
            <p:cNvPicPr/>
            <p:nvPr/>
          </p:nvPicPr>
          <p:blipFill>
            <a:blip r:embed="rId3"/>
            <a:stretch/>
          </p:blipFill>
          <p:spPr>
            <a:xfrm>
              <a:off x="438477" y="1322618"/>
              <a:ext cx="351792" cy="35196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Подзаголовок 2"/>
          <p:cNvSpPr txBox="1">
            <a:spLocks/>
          </p:cNvSpPr>
          <p:nvPr/>
        </p:nvSpPr>
        <p:spPr>
          <a:xfrm>
            <a:off x="1140823" y="4293096"/>
            <a:ext cx="7895673" cy="594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solidFill>
                  <a:srgbClr val="E11919"/>
                </a:solidFill>
                <a:latin typeface="Calibri Light" panose="020F0302020204030204" pitchFamily="34" charset="0"/>
              </a:rPr>
              <a:t>Предполагаем, </a:t>
            </a:r>
            <a:r>
              <a:rPr lang="ru-RU" sz="1800" b="1" dirty="0">
                <a:solidFill>
                  <a:srgbClr val="1F4E79"/>
                </a:solidFill>
                <a:latin typeface="Calibri Light" panose="020F0302020204030204" pitchFamily="34" charset="0"/>
              </a:rPr>
              <a:t>что проблемы девиации отчасти связаны с  низким уровнем коммуникаций,  наличием  эффективных технологий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789031" y="5084249"/>
            <a:ext cx="364768" cy="351961"/>
            <a:chOff x="438477" y="1322618"/>
            <a:chExt cx="364768" cy="351961"/>
          </a:xfrm>
        </p:grpSpPr>
        <p:sp>
          <p:nvSpPr>
            <p:cNvPr id="41" name="Овал 40"/>
            <p:cNvSpPr/>
            <p:nvPr/>
          </p:nvSpPr>
          <p:spPr>
            <a:xfrm>
              <a:off x="539552" y="1386064"/>
              <a:ext cx="263693" cy="225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8"/>
            <p:cNvPicPr/>
            <p:nvPr/>
          </p:nvPicPr>
          <p:blipFill>
            <a:blip r:embed="rId3"/>
            <a:stretch/>
          </p:blipFill>
          <p:spPr>
            <a:xfrm>
              <a:off x="438477" y="1322618"/>
              <a:ext cx="351792" cy="35196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3" name="Подзаголовок 2"/>
          <p:cNvSpPr txBox="1">
            <a:spLocks/>
          </p:cNvSpPr>
          <p:nvPr/>
        </p:nvSpPr>
        <p:spPr>
          <a:xfrm>
            <a:off x="1153799" y="5071367"/>
            <a:ext cx="7895673" cy="796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solidFill>
                  <a:srgbClr val="E11919"/>
                </a:solidFill>
                <a:latin typeface="Calibri Light" panose="020F0302020204030204" pitchFamily="34" charset="0"/>
              </a:rPr>
              <a:t>Изменяем </a:t>
            </a:r>
            <a:r>
              <a:rPr lang="ru-RU" sz="1800" b="1" dirty="0">
                <a:solidFill>
                  <a:srgbClr val="1F4E79"/>
                </a:solidFill>
                <a:latin typeface="Calibri Light" panose="020F0302020204030204" pitchFamily="34" charset="0"/>
              </a:rPr>
              <a:t>формы, содержание технологий ранней профилактики, используя стратегию «</a:t>
            </a:r>
            <a:r>
              <a:rPr lang="ru-RU" sz="1800" b="1" dirty="0" err="1">
                <a:solidFill>
                  <a:srgbClr val="1F4E79"/>
                </a:solidFill>
                <a:latin typeface="Calibri Light" panose="020F0302020204030204" pitchFamily="34" charset="0"/>
              </a:rPr>
              <a:t>Новигатор</a:t>
            </a:r>
            <a:r>
              <a:rPr lang="ru-RU" sz="1800" b="1" dirty="0">
                <a:solidFill>
                  <a:srgbClr val="1F4E79"/>
                </a:solidFill>
                <a:latin typeface="Calibri Light" panose="020F0302020204030204" pitchFamily="34" charset="0"/>
              </a:rPr>
              <a:t> профилактики»</a:t>
            </a:r>
          </a:p>
        </p:txBody>
      </p:sp>
    </p:spTree>
    <p:extLst>
      <p:ext uri="{BB962C8B-B14F-4D97-AF65-F5344CB8AC3E}">
        <p14:creationId xmlns:p14="http://schemas.microsoft.com/office/powerpoint/2010/main" xmlns="" val="26573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9327" y="332656"/>
            <a:ext cx="76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Областной межведомственный банк данных семей и несовершеннолетних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Line 3"/>
          <p:cNvSpPr/>
          <p:nvPr/>
        </p:nvSpPr>
        <p:spPr>
          <a:xfrm>
            <a:off x="623880" y="1172880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Прямоугольник 20"/>
          <p:cNvSpPr/>
          <p:nvPr/>
        </p:nvSpPr>
        <p:spPr>
          <a:xfrm>
            <a:off x="794569" y="1340768"/>
            <a:ext cx="7161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Инструмент сбора ,  обработки и  хранения информации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семьях и несовершеннолетних,  в отношении которых осуществляется  индивидуальная профилактическая работа и сопровождение</a:t>
            </a:r>
          </a:p>
        </p:txBody>
      </p:sp>
      <p:sp>
        <p:nvSpPr>
          <p:cNvPr id="22" name="Овал 21"/>
          <p:cNvSpPr/>
          <p:nvPr/>
        </p:nvSpPr>
        <p:spPr>
          <a:xfrm>
            <a:off x="497701" y="1478047"/>
            <a:ext cx="263693" cy="2250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CustomShape 5"/>
          <p:cNvSpPr/>
          <p:nvPr/>
        </p:nvSpPr>
        <p:spPr>
          <a:xfrm>
            <a:off x="489327" y="1460622"/>
            <a:ext cx="280440" cy="259920"/>
          </a:xfrm>
          <a:custGeom>
            <a:avLst/>
            <a:gdLst/>
            <a:ahLst/>
            <a:cxnLst/>
            <a:rect l="l" t="t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6C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Прямоугольник 32"/>
          <p:cNvSpPr/>
          <p:nvPr/>
        </p:nvSpPr>
        <p:spPr>
          <a:xfrm>
            <a:off x="794569" y="2628201"/>
            <a:ext cx="7089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 комплексу подключены  все ведомства системы профилактики</a:t>
            </a:r>
          </a:p>
        </p:txBody>
      </p:sp>
      <p:sp>
        <p:nvSpPr>
          <p:cNvPr id="34" name="Овал 33"/>
          <p:cNvSpPr/>
          <p:nvPr/>
        </p:nvSpPr>
        <p:spPr>
          <a:xfrm>
            <a:off x="497701" y="2695518"/>
            <a:ext cx="263693" cy="2250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CustomShape 5"/>
          <p:cNvSpPr/>
          <p:nvPr/>
        </p:nvSpPr>
        <p:spPr>
          <a:xfrm>
            <a:off x="489327" y="2678093"/>
            <a:ext cx="280440" cy="259920"/>
          </a:xfrm>
          <a:custGeom>
            <a:avLst/>
            <a:gdLst/>
            <a:ahLst/>
            <a:cxnLst/>
            <a:rect l="l" t="t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6C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Прямоугольник 35"/>
          <p:cNvSpPr/>
          <p:nvPr/>
        </p:nvSpPr>
        <p:spPr>
          <a:xfrm>
            <a:off x="794569" y="3543498"/>
            <a:ext cx="7161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условиях нашего учреждения  с постоянной сменой контингента  работа  с данным программным комплексом   помогает решать  проблему  выявления  неблагополучия  </a:t>
            </a:r>
            <a:r>
              <a:rPr lang="ru-RU" sz="1600" b="1" dirty="0">
                <a:solidFill>
                  <a:srgbClr val="E1191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оперативно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реагировать на  неблагополучие </a:t>
            </a:r>
            <a:r>
              <a:rPr lang="ru-RU" sz="1600" b="1" dirty="0" smtClean="0">
                <a:solidFill>
                  <a:srgbClr val="E1191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комплексно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97701" y="3680777"/>
            <a:ext cx="263693" cy="2250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CustomShape 5"/>
          <p:cNvSpPr/>
          <p:nvPr/>
        </p:nvSpPr>
        <p:spPr>
          <a:xfrm>
            <a:off x="489327" y="3663352"/>
            <a:ext cx="280440" cy="259920"/>
          </a:xfrm>
          <a:custGeom>
            <a:avLst/>
            <a:gdLst/>
            <a:ahLst/>
            <a:cxnLst/>
            <a:rect l="l" t="t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6C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7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623880" y="5464447"/>
            <a:ext cx="7866392" cy="5635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14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700" b="1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Принцип «единого окна»</a:t>
            </a:r>
            <a:endParaRPr lang="ru-RU" sz="2700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28" name="Picture 2" descr="Картинки по запросу &quot;мемы вай фа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23915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58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Line 3"/>
          <p:cNvSpPr/>
          <p:nvPr/>
        </p:nvSpPr>
        <p:spPr>
          <a:xfrm>
            <a:off x="623880" y="1172880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8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246493" y="1052736"/>
            <a:ext cx="6324384" cy="136815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itchFamily="49" charset="0"/>
              </a:rPr>
              <a:t/>
            </a:r>
            <a:br>
              <a:rPr lang="ru-RU" sz="1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itchFamily="49" charset="0"/>
              </a:rPr>
            </a:br>
            <a:r>
              <a:rPr lang="ru-RU" sz="2400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Мотивация педагога: внутришкольный контроль как фокус-группа</a:t>
            </a:r>
            <a:endParaRPr lang="ru-RU" sz="2400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8" name="Picture 9" descr="C:\Users\пользователь\Desktop\adj-18p-hex-prozhektor-svetodiodnyj-8-h-shesticvetnyh-svetodiodov-moshhnostyu-12-vt-ugol-lucha-30-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2492896"/>
            <a:ext cx="7815301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827584" y="2654821"/>
            <a:ext cx="53340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</a:rPr>
              <a:t>Постановка на внутришкольный учёт -  это не наказание для  ребенка,  а  присоединение к определенной </a:t>
            </a:r>
            <a:r>
              <a:rPr lang="ru-RU" altLang="ru-RU" sz="3600" b="1" dirty="0">
                <a:solidFill>
                  <a:schemeClr val="bg1"/>
                </a:solidFill>
              </a:rPr>
              <a:t>фокус- группе, </a:t>
            </a:r>
            <a:r>
              <a:rPr lang="ru-RU" altLang="ru-RU" sz="2400" b="1" dirty="0">
                <a:solidFill>
                  <a:schemeClr val="bg1"/>
                </a:solidFill>
              </a:rPr>
              <a:t>где каждый из них наделён   повышенным вниманием,  а  проблемы ребенка -  в фокусе у ведомств системы профилактики.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0944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Line 3"/>
          <p:cNvSpPr/>
          <p:nvPr/>
        </p:nvSpPr>
        <p:spPr>
          <a:xfrm>
            <a:off x="623880" y="1172880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8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357422" y="857232"/>
            <a:ext cx="6324384" cy="136815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itchFamily="49" charset="0"/>
              </a:rPr>
              <a:t/>
            </a:r>
            <a:br>
              <a:rPr lang="ru-RU" sz="1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itchFamily="49" charset="0"/>
              </a:rPr>
            </a:br>
            <a:r>
              <a:rPr lang="ru-RU" sz="2400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Мотивация педагога: </a:t>
            </a:r>
            <a:r>
              <a:rPr lang="ru-RU" sz="2400" b="1" dirty="0" smtClean="0">
                <a:solidFill>
                  <a:srgbClr val="1F4E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стратегия «Навигатор профилактики»</a:t>
            </a:r>
            <a:endParaRPr lang="ru-RU" sz="2400" dirty="0">
              <a:solidFill>
                <a:srgbClr val="1F4E7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2071679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Кодификатор ситуаций благополучия детей</a:t>
            </a:r>
            <a:endParaRPr lang="ru-RU" b="1" dirty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ustomShape 5"/>
          <p:cNvSpPr/>
          <p:nvPr/>
        </p:nvSpPr>
        <p:spPr>
          <a:xfrm>
            <a:off x="500034" y="2143116"/>
            <a:ext cx="280440" cy="259920"/>
          </a:xfrm>
          <a:custGeom>
            <a:avLst/>
            <a:gdLst/>
            <a:ahLst/>
            <a:cxnLst/>
            <a:rect l="l" t="t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6C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5"/>
          <p:cNvSpPr/>
          <p:nvPr/>
        </p:nvSpPr>
        <p:spPr>
          <a:xfrm>
            <a:off x="500034" y="2786058"/>
            <a:ext cx="280440" cy="259920"/>
          </a:xfrm>
          <a:custGeom>
            <a:avLst/>
            <a:gdLst/>
            <a:ahLst/>
            <a:cxnLst/>
            <a:rect l="l" t="t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6C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Прямоугольник 19"/>
          <p:cNvSpPr/>
          <p:nvPr/>
        </p:nvSpPr>
        <p:spPr>
          <a:xfrm>
            <a:off x="785786" y="271462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Сетевой график образовательного учреждения по выявлению обучающихся, находящихся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ситуации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неблагополучия</a:t>
            </a:r>
            <a:endParaRPr lang="ru-RU" b="1" dirty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ustomShape 5"/>
          <p:cNvSpPr/>
          <p:nvPr/>
        </p:nvSpPr>
        <p:spPr>
          <a:xfrm>
            <a:off x="500034" y="3857628"/>
            <a:ext cx="280440" cy="259920"/>
          </a:xfrm>
          <a:custGeom>
            <a:avLst/>
            <a:gdLst/>
            <a:ahLst/>
            <a:cxnLst/>
            <a:rect l="l" t="t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6C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Прямоугольник 21"/>
          <p:cNvSpPr/>
          <p:nvPr/>
        </p:nvSpPr>
        <p:spPr>
          <a:xfrm>
            <a:off x="857224" y="3786190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Блок- схема кризисных состояний</a:t>
            </a:r>
            <a:endParaRPr lang="ru-RU" b="1" dirty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ustomShape 5"/>
          <p:cNvSpPr/>
          <p:nvPr/>
        </p:nvSpPr>
        <p:spPr>
          <a:xfrm>
            <a:off x="500034" y="4643446"/>
            <a:ext cx="280440" cy="259920"/>
          </a:xfrm>
          <a:custGeom>
            <a:avLst/>
            <a:gdLst/>
            <a:ahLst/>
            <a:cxnLst/>
            <a:rect l="l" t="t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6C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Прямоугольник 23"/>
          <p:cNvSpPr/>
          <p:nvPr/>
        </p:nvSpPr>
        <p:spPr>
          <a:xfrm>
            <a:off x="857224" y="457200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Алгоритмы действий  служб (социальный педагог,  классный руководитель, психолог, фокус-группа и т.д.) </a:t>
            </a:r>
            <a:endParaRPr lang="ru-RU" b="1" dirty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CustomShape 5"/>
          <p:cNvSpPr/>
          <p:nvPr/>
        </p:nvSpPr>
        <p:spPr>
          <a:xfrm>
            <a:off x="500034" y="5500702"/>
            <a:ext cx="280440" cy="259920"/>
          </a:xfrm>
          <a:custGeom>
            <a:avLst/>
            <a:gdLst/>
            <a:ahLst/>
            <a:cxnLst/>
            <a:rect l="l" t="t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6C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Прямоугольник 25"/>
          <p:cNvSpPr/>
          <p:nvPr/>
        </p:nvSpPr>
        <p:spPr>
          <a:xfrm>
            <a:off x="1000100" y="5500702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Чек-лист превентивной ИПР</a:t>
            </a:r>
            <a:endParaRPr lang="ru-RU" b="1" dirty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4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16428</TotalTime>
  <Words>1814</Words>
  <Application>Microsoft Office PowerPoint</Application>
  <PresentationFormat>Экран (4:3)</PresentationFormat>
  <Paragraphs>212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2_Office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 Принцип «единого окна»</vt:lpstr>
      <vt:lpstr> Мотивация педагога: внутришкольный контроль как фокус-группа</vt:lpstr>
      <vt:lpstr> Мотивация педагога: стратегия «Навигатор профилактики»</vt:lpstr>
      <vt:lpstr>Слайд 10</vt:lpstr>
      <vt:lpstr> Мотивация педагога: сопровождение  специалистами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современной семьи</dc:title>
  <dc:creator>Vladimir</dc:creator>
  <cp:lastModifiedBy>пользователь</cp:lastModifiedBy>
  <cp:revision>1361</cp:revision>
  <cp:lastPrinted>2017-12-27T03:37:34Z</cp:lastPrinted>
  <dcterms:created xsi:type="dcterms:W3CDTF">2007-02-19T18:58:48Z</dcterms:created>
  <dcterms:modified xsi:type="dcterms:W3CDTF">2019-10-23T10:50:49Z</dcterms:modified>
</cp:coreProperties>
</file>